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5" r:id="rId1"/>
  </p:sldMasterIdLst>
  <p:notesMasterIdLst>
    <p:notesMasterId r:id="rId91"/>
  </p:notesMasterIdLst>
  <p:sldIdLst>
    <p:sldId id="528" r:id="rId2"/>
    <p:sldId id="474" r:id="rId3"/>
    <p:sldId id="438" r:id="rId4"/>
    <p:sldId id="450" r:id="rId5"/>
    <p:sldId id="478" r:id="rId6"/>
    <p:sldId id="437" r:id="rId7"/>
    <p:sldId id="530" r:id="rId8"/>
    <p:sldId id="558" r:id="rId9"/>
    <p:sldId id="531" r:id="rId10"/>
    <p:sldId id="538" r:id="rId11"/>
    <p:sldId id="533" r:id="rId12"/>
    <p:sldId id="534" r:id="rId13"/>
    <p:sldId id="535" r:id="rId14"/>
    <p:sldId id="553" r:id="rId15"/>
    <p:sldId id="537" r:id="rId16"/>
    <p:sldId id="539" r:id="rId17"/>
    <p:sldId id="540" r:id="rId18"/>
    <p:sldId id="541" r:id="rId19"/>
    <p:sldId id="542" r:id="rId20"/>
    <p:sldId id="543" r:id="rId21"/>
    <p:sldId id="546" r:id="rId22"/>
    <p:sldId id="547" r:id="rId23"/>
    <p:sldId id="548" r:id="rId24"/>
    <p:sldId id="554" r:id="rId25"/>
    <p:sldId id="555" r:id="rId26"/>
    <p:sldId id="556" r:id="rId27"/>
    <p:sldId id="551" r:id="rId28"/>
    <p:sldId id="536" r:id="rId29"/>
    <p:sldId id="481" r:id="rId30"/>
    <p:sldId id="484" r:id="rId31"/>
    <p:sldId id="482" r:id="rId32"/>
    <p:sldId id="483" r:id="rId33"/>
    <p:sldId id="552" r:id="rId34"/>
    <p:sldId id="386" r:id="rId35"/>
    <p:sldId id="425" r:id="rId36"/>
    <p:sldId id="426" r:id="rId37"/>
    <p:sldId id="301" r:id="rId38"/>
    <p:sldId id="302" r:id="rId39"/>
    <p:sldId id="391" r:id="rId40"/>
    <p:sldId id="392" r:id="rId41"/>
    <p:sldId id="394" r:id="rId42"/>
    <p:sldId id="396" r:id="rId43"/>
    <p:sldId id="399" r:id="rId44"/>
    <p:sldId id="402" r:id="rId45"/>
    <p:sldId id="403" r:id="rId46"/>
    <p:sldId id="405" r:id="rId47"/>
    <p:sldId id="406" r:id="rId48"/>
    <p:sldId id="407" r:id="rId49"/>
    <p:sldId id="430" r:id="rId50"/>
    <p:sldId id="472" r:id="rId51"/>
    <p:sldId id="467" r:id="rId52"/>
    <p:sldId id="468" r:id="rId53"/>
    <p:sldId id="470" r:id="rId54"/>
    <p:sldId id="469" r:id="rId55"/>
    <p:sldId id="565" r:id="rId56"/>
    <p:sldId id="464" r:id="rId57"/>
    <p:sldId id="365" r:id="rId58"/>
    <p:sldId id="422" r:id="rId59"/>
    <p:sldId id="451" r:id="rId60"/>
    <p:sldId id="561" r:id="rId61"/>
    <p:sldId id="564" r:id="rId62"/>
    <p:sldId id="456" r:id="rId63"/>
    <p:sldId id="453" r:id="rId64"/>
    <p:sldId id="455" r:id="rId65"/>
    <p:sldId id="562" r:id="rId66"/>
    <p:sldId id="454" r:id="rId67"/>
    <p:sldId id="457" r:id="rId68"/>
    <p:sldId id="458" r:id="rId69"/>
    <p:sldId id="563" r:id="rId70"/>
    <p:sldId id="452" r:id="rId71"/>
    <p:sldId id="428" r:id="rId72"/>
    <p:sldId id="525" r:id="rId73"/>
    <p:sldId id="526" r:id="rId74"/>
    <p:sldId id="459" r:id="rId75"/>
    <p:sldId id="524" r:id="rId76"/>
    <p:sldId id="440" r:id="rId77"/>
    <p:sldId id="441" r:id="rId78"/>
    <p:sldId id="442" r:id="rId79"/>
    <p:sldId id="443" r:id="rId80"/>
    <p:sldId id="444" r:id="rId81"/>
    <p:sldId id="446" r:id="rId82"/>
    <p:sldId id="557" r:id="rId83"/>
    <p:sldId id="460" r:id="rId84"/>
    <p:sldId id="475" r:id="rId85"/>
    <p:sldId id="476" r:id="rId86"/>
    <p:sldId id="477" r:id="rId87"/>
    <p:sldId id="449" r:id="rId88"/>
    <p:sldId id="486" r:id="rId89"/>
    <p:sldId id="269"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son Westo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3" d="100"/>
          <a:sy n="73" d="100"/>
        </p:scale>
        <p:origin x="129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6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262ECC-81F5-B740-B611-4D0D9B4821C3}" type="datetimeFigureOut">
              <a:rPr lang="en-US" smtClean="0"/>
              <a:t>8/27/2018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120720-4E36-1F48-9124-85B319E3FF06}" type="slidenum">
              <a:rPr lang="en-US" smtClean="0"/>
              <a:t>‹#›</a:t>
            </a:fld>
            <a:endParaRPr lang="en-US"/>
          </a:p>
        </p:txBody>
      </p:sp>
    </p:spTree>
    <p:extLst>
      <p:ext uri="{BB962C8B-B14F-4D97-AF65-F5344CB8AC3E}">
        <p14:creationId xmlns:p14="http://schemas.microsoft.com/office/powerpoint/2010/main" val="22293890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a:t>
            </a:r>
          </a:p>
          <a:p>
            <a:endParaRPr lang="en-US" dirty="0"/>
          </a:p>
          <a:p>
            <a:r>
              <a:rPr lang="en-US" dirty="0"/>
              <a:t>Merge references</a:t>
            </a:r>
          </a:p>
          <a:p>
            <a:endParaRPr lang="en-US" dirty="0"/>
          </a:p>
          <a:p>
            <a:r>
              <a:rPr lang="en-US" dirty="0"/>
              <a:t>Add memn2n</a:t>
            </a:r>
          </a:p>
        </p:txBody>
      </p:sp>
      <p:sp>
        <p:nvSpPr>
          <p:cNvPr id="4" name="Slide Number Placeholder 3"/>
          <p:cNvSpPr>
            <a:spLocks noGrp="1"/>
          </p:cNvSpPr>
          <p:nvPr>
            <p:ph type="sldNum" sz="quarter" idx="10"/>
          </p:nvPr>
        </p:nvSpPr>
        <p:spPr/>
        <p:txBody>
          <a:bodyPr/>
          <a:lstStyle/>
          <a:p>
            <a:fld id="{21942C66-01D2-B74B-9B2F-3704732910DA}" type="slidenum">
              <a:rPr lang="en-US" smtClean="0"/>
              <a:t>50</a:t>
            </a:fld>
            <a:endParaRPr lang="en-US"/>
          </a:p>
        </p:txBody>
      </p:sp>
    </p:spTree>
    <p:extLst>
      <p:ext uri="{BB962C8B-B14F-4D97-AF65-F5344CB8AC3E}">
        <p14:creationId xmlns:p14="http://schemas.microsoft.com/office/powerpoint/2010/main" val="17853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model consists from two parts</a:t>
            </a:r>
          </a:p>
          <a:p>
            <a:r>
              <a:rPr lang="en-US" baseline="0" dirty="0"/>
              <a:t>…</a:t>
            </a:r>
          </a:p>
          <a:p>
            <a:r>
              <a:rPr lang="en-US" baseline="0" dirty="0"/>
              <a:t>Let take a closer look at memory module</a:t>
            </a:r>
          </a:p>
        </p:txBody>
      </p:sp>
      <p:sp>
        <p:nvSpPr>
          <p:cNvPr id="4" name="Slide Number Placeholder 3"/>
          <p:cNvSpPr>
            <a:spLocks noGrp="1"/>
          </p:cNvSpPr>
          <p:nvPr>
            <p:ph type="sldNum" sz="quarter" idx="10"/>
          </p:nvPr>
        </p:nvSpPr>
        <p:spPr/>
        <p:txBody>
          <a:bodyPr/>
          <a:lstStyle/>
          <a:p>
            <a:fld id="{21942C66-01D2-B74B-9B2F-3704732910DA}" type="slidenum">
              <a:rPr lang="en-US" smtClean="0"/>
              <a:t>51</a:t>
            </a:fld>
            <a:endParaRPr lang="en-US"/>
          </a:p>
        </p:txBody>
      </p:sp>
    </p:spTree>
    <p:extLst>
      <p:ext uri="{BB962C8B-B14F-4D97-AF65-F5344CB8AC3E}">
        <p14:creationId xmlns:p14="http://schemas.microsoft.com/office/powerpoint/2010/main" val="263325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closer</a:t>
            </a:r>
            <a:r>
              <a:rPr lang="en-US" baseline="0" dirty="0"/>
              <a:t> look at memory module</a:t>
            </a:r>
            <a:endParaRPr lang="en-US" dirty="0"/>
          </a:p>
          <a:p>
            <a:r>
              <a:rPr lang="en-US" dirty="0"/>
              <a:t>…</a:t>
            </a:r>
          </a:p>
        </p:txBody>
      </p:sp>
      <p:sp>
        <p:nvSpPr>
          <p:cNvPr id="4" name="Slide Number Placeholder 3"/>
          <p:cNvSpPr>
            <a:spLocks noGrp="1"/>
          </p:cNvSpPr>
          <p:nvPr>
            <p:ph type="sldNum" sz="quarter" idx="10"/>
          </p:nvPr>
        </p:nvSpPr>
        <p:spPr/>
        <p:txBody>
          <a:bodyPr/>
          <a:lstStyle/>
          <a:p>
            <a:fld id="{21942C66-01D2-B74B-9B2F-3704732910DA}" type="slidenum">
              <a:rPr lang="en-US" smtClean="0"/>
              <a:t>52</a:t>
            </a:fld>
            <a:endParaRPr lang="en-US"/>
          </a:p>
        </p:txBody>
      </p:sp>
    </p:spTree>
    <p:extLst>
      <p:ext uri="{BB962C8B-B14F-4D97-AF65-F5344CB8AC3E}">
        <p14:creationId xmlns:p14="http://schemas.microsoft.com/office/powerpoint/2010/main" val="358165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we are applying our model to QA task</a:t>
            </a:r>
          </a:p>
          <a:p>
            <a:r>
              <a:rPr lang="en-US" baseline="0" dirty="0"/>
              <a:t>But note that it can be used in other tasks such as </a:t>
            </a:r>
            <a:r>
              <a:rPr lang="en-US" baseline="0" dirty="0" err="1"/>
              <a:t>lang</a:t>
            </a:r>
            <a:r>
              <a:rPr lang="en-US" baseline="0" dirty="0"/>
              <a:t> model</a:t>
            </a:r>
          </a:p>
          <a:p>
            <a:endParaRPr lang="en-US" dirty="0"/>
          </a:p>
        </p:txBody>
      </p:sp>
      <p:sp>
        <p:nvSpPr>
          <p:cNvPr id="4" name="Slide Number Placeholder 3"/>
          <p:cNvSpPr>
            <a:spLocks noGrp="1"/>
          </p:cNvSpPr>
          <p:nvPr>
            <p:ph type="sldNum" sz="quarter" idx="10"/>
          </p:nvPr>
        </p:nvSpPr>
        <p:spPr/>
        <p:txBody>
          <a:bodyPr/>
          <a:lstStyle/>
          <a:p>
            <a:fld id="{21942C66-01D2-B74B-9B2F-3704732910DA}" type="slidenum">
              <a:rPr lang="en-US" smtClean="0"/>
              <a:t>53</a:t>
            </a:fld>
            <a:endParaRPr lang="en-US"/>
          </a:p>
        </p:txBody>
      </p:sp>
    </p:spTree>
    <p:extLst>
      <p:ext uri="{BB962C8B-B14F-4D97-AF65-F5344CB8AC3E}">
        <p14:creationId xmlns:p14="http://schemas.microsoft.com/office/powerpoint/2010/main" val="85057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far I haven’t told you about how we put things in memory</a:t>
            </a:r>
            <a:endParaRPr lang="en-US" dirty="0"/>
          </a:p>
          <a:p>
            <a:r>
              <a:rPr lang="en-US" dirty="0"/>
              <a:t>Memory vectors</a:t>
            </a:r>
            <a:r>
              <a:rPr lang="en-US" baseline="0" dirty="0"/>
              <a:t> can take many forms </a:t>
            </a:r>
          </a:p>
          <a:p>
            <a:r>
              <a:rPr lang="en-US" baseline="0" dirty="0"/>
              <a:t>But let me give you one example when inputs are ..</a:t>
            </a:r>
          </a:p>
          <a:p>
            <a:r>
              <a:rPr lang="en-US" dirty="0"/>
              <a:t>…</a:t>
            </a:r>
          </a:p>
          <a:p>
            <a:r>
              <a:rPr lang="en-US" dirty="0"/>
              <a:t>Sometimes data might</a:t>
            </a:r>
            <a:r>
              <a:rPr lang="en-US" baseline="0" dirty="0"/>
              <a:t> have a structure</a:t>
            </a:r>
          </a:p>
          <a:p>
            <a:r>
              <a:rPr lang="en-US" baseline="0" dirty="0"/>
              <a:t>Then you have to include them in memory vectors</a:t>
            </a:r>
          </a:p>
          <a:p>
            <a:endParaRPr lang="en-US" dirty="0"/>
          </a:p>
          <a:p>
            <a:r>
              <a:rPr lang="en-US" dirty="0"/>
              <a:t>Time</a:t>
            </a:r>
            <a:r>
              <a:rPr lang="en-US" baseline="0" dirty="0"/>
              <a:t> stamp … corresponding embedding vector</a:t>
            </a:r>
            <a:endParaRPr lang="en-US" dirty="0"/>
          </a:p>
        </p:txBody>
      </p:sp>
      <p:sp>
        <p:nvSpPr>
          <p:cNvPr id="4" name="Slide Number Placeholder 3"/>
          <p:cNvSpPr>
            <a:spLocks noGrp="1"/>
          </p:cNvSpPr>
          <p:nvPr>
            <p:ph type="sldNum" sz="quarter" idx="10"/>
          </p:nvPr>
        </p:nvSpPr>
        <p:spPr/>
        <p:txBody>
          <a:bodyPr/>
          <a:lstStyle/>
          <a:p>
            <a:fld id="{21942C66-01D2-B74B-9B2F-3704732910DA}" type="slidenum">
              <a:rPr lang="en-US" smtClean="0"/>
              <a:t>54</a:t>
            </a:fld>
            <a:endParaRPr lang="en-US"/>
          </a:p>
        </p:txBody>
      </p:sp>
    </p:spTree>
    <p:extLst>
      <p:ext uri="{BB962C8B-B14F-4D97-AF65-F5344CB8AC3E}">
        <p14:creationId xmlns:p14="http://schemas.microsoft.com/office/powerpoint/2010/main" val="360693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8/27/2018</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5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6.gif"/></Relationships>
</file>

<file path=ppt/slides/_rels/slide53.xml.rels><?xml version="1.0" encoding="UTF-8" standalone="yes"?>
<Relationships xmlns="http://schemas.openxmlformats.org/package/2006/relationships"><Relationship Id="rId3" Type="http://schemas.openxmlformats.org/officeDocument/2006/relationships/image" Target="../media/image22.gif"/><Relationship Id="rId7" Type="http://schemas.openxmlformats.org/officeDocument/2006/relationships/image" Target="../media/image18.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gif"/><Relationship Id="rId5" Type="http://schemas.openxmlformats.org/officeDocument/2006/relationships/image" Target="../media/image24.gif"/><Relationship Id="rId4" Type="http://schemas.openxmlformats.org/officeDocument/2006/relationships/image" Target="../media/image23.gif"/></Relationships>
</file>

<file path=ppt/slides/_rels/slide5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hyperlink" Target="http://arxiv.org/abs/1604.06045" TargetMode="External"/><Relationship Id="rId3" Type="http://schemas.openxmlformats.org/officeDocument/2006/relationships/hyperlink" Target="http://arxiv.org/abs/1410.3916" TargetMode="External"/><Relationship Id="rId7" Type="http://schemas.openxmlformats.org/officeDocument/2006/relationships/hyperlink" Target="http://arxiv.org/abs/1511.06931" TargetMode="External"/><Relationship Id="rId2" Type="http://schemas.openxmlformats.org/officeDocument/2006/relationships/hyperlink" Target="http://arxiv.org/abs/1502.05698" TargetMode="External"/><Relationship Id="rId1" Type="http://schemas.openxmlformats.org/officeDocument/2006/relationships/slideLayout" Target="../slideLayouts/slideLayout5.xml"/><Relationship Id="rId6" Type="http://schemas.openxmlformats.org/officeDocument/2006/relationships/hyperlink" Target="http://arxiv.org/abs/1511.02301" TargetMode="External"/><Relationship Id="rId11" Type="http://schemas.openxmlformats.org/officeDocument/2006/relationships/hyperlink" Target="https://github.com/facebook/bAbI-tasks" TargetMode="External"/><Relationship Id="rId5" Type="http://schemas.openxmlformats.org/officeDocument/2006/relationships/hyperlink" Target="http://arxiv.org/abs/1506.02075" TargetMode="External"/><Relationship Id="rId10" Type="http://schemas.openxmlformats.org/officeDocument/2006/relationships/hyperlink" Target="https://github.com/facebook/MemNN" TargetMode="External"/><Relationship Id="rId4" Type="http://schemas.openxmlformats.org/officeDocument/2006/relationships/hyperlink" Target="http://arxiv.org/abs/1503.08895" TargetMode="External"/><Relationship Id="rId9" Type="http://schemas.openxmlformats.org/officeDocument/2006/relationships/hyperlink" Target="fb.ai/babi"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368" y="173789"/>
            <a:ext cx="8729579" cy="2683947"/>
          </a:xfrm>
        </p:spPr>
        <p:txBody>
          <a:bodyPr/>
          <a:lstStyle/>
          <a:p>
            <a:br>
              <a:rPr lang="en-US" dirty="0">
                <a:solidFill>
                  <a:schemeClr val="tx2">
                    <a:lumMod val="50000"/>
                    <a:lumOff val="50000"/>
                  </a:schemeClr>
                </a:solidFill>
              </a:rPr>
            </a:br>
            <a:r>
              <a:rPr lang="en-US" dirty="0">
                <a:solidFill>
                  <a:schemeClr val="tx2">
                    <a:lumMod val="50000"/>
                    <a:lumOff val="50000"/>
                  </a:schemeClr>
                </a:solidFill>
              </a:rPr>
              <a:t> </a:t>
            </a:r>
            <a:r>
              <a:rPr lang="en-US" b="1" dirty="0">
                <a:solidFill>
                  <a:schemeClr val="tx2">
                    <a:lumMod val="50000"/>
                    <a:lumOff val="50000"/>
                  </a:schemeClr>
                </a:solidFill>
              </a:rPr>
              <a:t>Memory Networks for Language Understanding</a:t>
            </a:r>
            <a:endParaRPr lang="en-US" dirty="0"/>
          </a:p>
        </p:txBody>
      </p:sp>
      <p:sp>
        <p:nvSpPr>
          <p:cNvPr id="3" name="Content Placeholder 2"/>
          <p:cNvSpPr>
            <a:spLocks noGrp="1"/>
          </p:cNvSpPr>
          <p:nvPr>
            <p:ph idx="1"/>
          </p:nvPr>
        </p:nvSpPr>
        <p:spPr>
          <a:xfrm>
            <a:off x="350855" y="3832995"/>
            <a:ext cx="8447672" cy="2431449"/>
          </a:xfrm>
        </p:spPr>
        <p:txBody>
          <a:bodyPr/>
          <a:lstStyle/>
          <a:p>
            <a:pPr marL="0" indent="0">
              <a:buNone/>
            </a:pPr>
            <a:r>
              <a:rPr lang="en-US" dirty="0"/>
              <a:t>                                  </a:t>
            </a:r>
            <a:r>
              <a:rPr lang="en-US" dirty="0">
                <a:solidFill>
                  <a:srgbClr val="FF0000"/>
                </a:solidFill>
              </a:rPr>
              <a:t> </a:t>
            </a:r>
            <a:r>
              <a:rPr lang="en-US" sz="2000" b="1" dirty="0">
                <a:solidFill>
                  <a:srgbClr val="FF0000"/>
                </a:solidFill>
              </a:rPr>
              <a:t>Jason Weston</a:t>
            </a:r>
            <a:endParaRPr lang="en-US" dirty="0">
              <a:solidFill>
                <a:srgbClr val="FF0000"/>
              </a:solidFill>
            </a:endParaRPr>
          </a:p>
          <a:p>
            <a:pPr marL="0" indent="0">
              <a:buNone/>
            </a:pPr>
            <a:r>
              <a:rPr lang="en-US" b="1" dirty="0">
                <a:solidFill>
                  <a:srgbClr val="FF0000"/>
                </a:solidFill>
              </a:rPr>
              <a:t>       </a:t>
            </a:r>
            <a:r>
              <a:rPr lang="en-US" b="1" dirty="0"/>
              <a:t>                   Facebook AI Research </a:t>
            </a:r>
          </a:p>
          <a:p>
            <a:endParaRPr lang="en-US" dirty="0"/>
          </a:p>
        </p:txBody>
      </p:sp>
      <p:pic>
        <p:nvPicPr>
          <p:cNvPr id="4" name="Picture 3" descr="fair.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3576" y="88228"/>
            <a:ext cx="1296737" cy="1296737"/>
          </a:xfrm>
          <a:prstGeom prst="rect">
            <a:avLst/>
          </a:prstGeom>
        </p:spPr>
      </p:pic>
      <p:sp>
        <p:nvSpPr>
          <p:cNvPr id="5" name="文本框 4">
            <a:extLst>
              <a:ext uri="{FF2B5EF4-FFF2-40B4-BE49-F238E27FC236}">
                <a16:creationId xmlns:a16="http://schemas.microsoft.com/office/drawing/2014/main" id="{F406E99D-5339-46D4-A624-7579E72734C3}"/>
              </a:ext>
            </a:extLst>
          </p:cNvPr>
          <p:cNvSpPr txBox="1"/>
          <p:nvPr/>
        </p:nvSpPr>
        <p:spPr>
          <a:xfrm>
            <a:off x="1830177" y="551930"/>
            <a:ext cx="7166770" cy="369332"/>
          </a:xfrm>
          <a:prstGeom prst="rect">
            <a:avLst/>
          </a:prstGeom>
          <a:noFill/>
        </p:spPr>
        <p:txBody>
          <a:bodyPr wrap="none" rtlCol="0">
            <a:spAutoFit/>
          </a:bodyPr>
          <a:lstStyle/>
          <a:p>
            <a:r>
              <a:rPr lang="zh-CN" altLang="en-US" dirty="0">
                <a:solidFill>
                  <a:srgbClr val="FF0000"/>
                </a:solidFill>
              </a:rPr>
              <a:t>本</a:t>
            </a:r>
            <a:r>
              <a:rPr lang="en-US" altLang="zh-CN" dirty="0">
                <a:solidFill>
                  <a:srgbClr val="FF0000"/>
                </a:solidFill>
              </a:rPr>
              <a:t>ppt</a:t>
            </a:r>
            <a:r>
              <a:rPr lang="zh-CN" altLang="en-US" dirty="0">
                <a:solidFill>
                  <a:srgbClr val="FF0000"/>
                </a:solidFill>
              </a:rPr>
              <a:t>下载地址：</a:t>
            </a:r>
            <a:r>
              <a:rPr lang="en-US" altLang="zh-CN" dirty="0">
                <a:solidFill>
                  <a:srgbClr val="FF0000"/>
                </a:solidFill>
              </a:rPr>
              <a:t>http://www.thespermwhale.com/jaseweston/icml2016/</a:t>
            </a:r>
            <a:endParaRPr lang="zh-CN" altLang="en-US" dirty="0">
              <a:solidFill>
                <a:srgbClr val="FF0000"/>
              </a:solidFill>
            </a:endParaRPr>
          </a:p>
        </p:txBody>
      </p:sp>
    </p:spTree>
    <p:extLst>
      <p:ext uri="{BB962C8B-B14F-4D97-AF65-F5344CB8AC3E}">
        <p14:creationId xmlns:p14="http://schemas.microsoft.com/office/powerpoint/2010/main" val="3867919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of the class…</a:t>
            </a:r>
          </a:p>
        </p:txBody>
      </p:sp>
      <p:sp>
        <p:nvSpPr>
          <p:cNvPr id="3" name="Content Placeholder 2"/>
          <p:cNvSpPr>
            <a:spLocks noGrp="1"/>
          </p:cNvSpPr>
          <p:nvPr>
            <p:ph idx="1"/>
          </p:nvPr>
        </p:nvSpPr>
        <p:spPr>
          <a:xfrm>
            <a:off x="549275" y="1600202"/>
            <a:ext cx="8042276" cy="4957616"/>
          </a:xfrm>
        </p:spPr>
        <p:txBody>
          <a:bodyPr>
            <a:normAutofit fontScale="92500" lnSpcReduction="20000"/>
          </a:bodyPr>
          <a:lstStyle/>
          <a:p>
            <a:pPr marL="0" indent="0">
              <a:buNone/>
            </a:pPr>
            <a:r>
              <a:rPr lang="en-US" dirty="0"/>
              <a:t>Some options and extensions:</a:t>
            </a:r>
          </a:p>
          <a:p>
            <a:r>
              <a:rPr lang="en-US" b="1" dirty="0"/>
              <a:t>Representation of inputs and memories could use all kinds of encodings:  </a:t>
            </a:r>
            <a:r>
              <a:rPr lang="en-US" dirty="0"/>
              <a:t>bag of words,  RNN style reading at word or character level, etc. </a:t>
            </a:r>
          </a:p>
          <a:p>
            <a:r>
              <a:rPr lang="en-US" b="1" dirty="0"/>
              <a:t>Different possibilities for output module: </a:t>
            </a:r>
            <a:r>
              <a:rPr lang="en-US" dirty="0"/>
              <a:t>e.g. multi-class classifier or uses an RNN</a:t>
            </a:r>
            <a:r>
              <a:rPr lang="en-US" b="1" dirty="0"/>
              <a:t> </a:t>
            </a:r>
            <a:r>
              <a:rPr lang="en-US" dirty="0"/>
              <a:t>to output sentences. </a:t>
            </a:r>
          </a:p>
          <a:p>
            <a:r>
              <a:rPr lang="en-US" b="1" dirty="0"/>
              <a:t>If the memory is huge </a:t>
            </a:r>
            <a:r>
              <a:rPr lang="en-US" dirty="0"/>
              <a:t>(e.g. Wikipedia) we need to organize the memories. Solution: hash the memories to store in buckets (topics). Then, memory addressing and reading</a:t>
            </a:r>
            <a:r>
              <a:rPr lang="en-US" dirty="0">
                <a:solidFill>
                  <a:srgbClr val="0000FF"/>
                </a:solidFill>
              </a:rPr>
              <a:t> </a:t>
            </a:r>
            <a:r>
              <a:rPr lang="en-US" dirty="0" err="1"/>
              <a:t>doesn</a:t>
            </a:r>
            <a:r>
              <a:rPr lang="fr-FR" dirty="0"/>
              <a:t>’</a:t>
            </a:r>
            <a:r>
              <a:rPr lang="en-US" dirty="0"/>
              <a:t>t operate on </a:t>
            </a:r>
            <a:r>
              <a:rPr lang="en-US" i="1" dirty="0"/>
              <a:t>all </a:t>
            </a:r>
            <a:r>
              <a:rPr lang="en-US" dirty="0"/>
              <a:t>memories.</a:t>
            </a:r>
          </a:p>
          <a:p>
            <a:r>
              <a:rPr lang="en-US" b="1" dirty="0"/>
              <a:t>If the memory is full</a:t>
            </a:r>
            <a:r>
              <a:rPr lang="en-US" dirty="0"/>
              <a:t>, there could be a way of removing one it thinks is most useless; </a:t>
            </a:r>
            <a:r>
              <a:rPr lang="en-US" i="1" dirty="0"/>
              <a:t>i.e</a:t>
            </a:r>
            <a:r>
              <a:rPr lang="en-US" dirty="0"/>
              <a:t>. it ``forgets’’ somehow. That would require a scoring function of the utility of each memory..</a:t>
            </a:r>
            <a:endParaRPr lang="en-US" dirty="0">
              <a:solidFill>
                <a:srgbClr val="0000FF"/>
              </a:solidFill>
            </a:endParaRP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675000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Task (1) Factoid QA with Single Supporting Fact </a:t>
            </a:r>
            <a:r>
              <a:rPr lang="en-US" sz="3600" b="1" dirty="0">
                <a:solidFill>
                  <a:schemeClr val="tx1">
                    <a:lumMod val="50000"/>
                    <a:lumOff val="50000"/>
                  </a:schemeClr>
                </a:solidFill>
              </a:rPr>
              <a:t>(“where is actor”)</a:t>
            </a:r>
            <a:endParaRPr lang="en-US" sz="2400" b="1" dirty="0">
              <a:solidFill>
                <a:srgbClr val="2C7C9F"/>
              </a:solidFill>
            </a:endParaRPr>
          </a:p>
        </p:txBody>
      </p:sp>
      <p:sp>
        <p:nvSpPr>
          <p:cNvPr id="3" name="Content Placeholder 2"/>
          <p:cNvSpPr>
            <a:spLocks noGrp="1"/>
          </p:cNvSpPr>
          <p:nvPr>
            <p:ph idx="1"/>
          </p:nvPr>
        </p:nvSpPr>
        <p:spPr>
          <a:xfrm>
            <a:off x="117735" y="1600200"/>
            <a:ext cx="9026265" cy="5257799"/>
          </a:xfrm>
        </p:spPr>
        <p:txBody>
          <a:bodyPr>
            <a:normAutofit/>
          </a:bodyPr>
          <a:lstStyle/>
          <a:p>
            <a:pPr marL="0" indent="0">
              <a:buNone/>
            </a:pPr>
            <a:endParaRPr lang="en-US" sz="2000" dirty="0">
              <a:solidFill>
                <a:srgbClr val="0000FF"/>
              </a:solidFill>
            </a:endParaRPr>
          </a:p>
          <a:p>
            <a:pPr marL="0" indent="0">
              <a:buNone/>
            </a:pPr>
            <a:endParaRPr lang="en-US" sz="2000" dirty="0">
              <a:solidFill>
                <a:srgbClr val="0000FF"/>
              </a:solidFill>
            </a:endParaRPr>
          </a:p>
          <a:p>
            <a:pPr marL="0" indent="0">
              <a:buNone/>
            </a:pPr>
            <a:r>
              <a:rPr lang="en-US" sz="2000" dirty="0">
                <a:solidFill>
                  <a:srgbClr val="0000FF"/>
                </a:solidFill>
              </a:rPr>
              <a:t>(Very Simple) Toy reading comprehension task:</a:t>
            </a:r>
          </a:p>
          <a:p>
            <a:endParaRPr lang="en-US" dirty="0"/>
          </a:p>
          <a:p>
            <a:endParaRPr lang="en-US" dirty="0"/>
          </a:p>
          <a:p>
            <a:endParaRPr lang="en-US" dirty="0"/>
          </a:p>
        </p:txBody>
      </p:sp>
      <p:sp>
        <p:nvSpPr>
          <p:cNvPr id="4" name="TextBox 3"/>
          <p:cNvSpPr txBox="1"/>
          <p:nvPr/>
        </p:nvSpPr>
        <p:spPr>
          <a:xfrm>
            <a:off x="1085034" y="3723354"/>
            <a:ext cx="5955236" cy="1677382"/>
          </a:xfrm>
          <a:prstGeom prst="rect">
            <a:avLst/>
          </a:prstGeom>
          <a:noFill/>
          <a:ln>
            <a:solidFill>
              <a:schemeClr val="tx1"/>
            </a:solidFill>
          </a:ln>
        </p:spPr>
        <p:txBody>
          <a:bodyPr wrap="square" lIns="91440" tIns="137160" bIns="0" rtlCol="0">
            <a:spAutoFit/>
          </a:bodyPr>
          <a:lstStyle/>
          <a:p>
            <a:r>
              <a:rPr lang="en-US" sz="2000" dirty="0"/>
              <a:t>John was in the bedroom.</a:t>
            </a:r>
          </a:p>
          <a:p>
            <a:r>
              <a:rPr lang="en-US" sz="2000" dirty="0"/>
              <a:t>Bob was in the office.</a:t>
            </a:r>
          </a:p>
          <a:p>
            <a:r>
              <a:rPr lang="en-US" sz="2000" dirty="0"/>
              <a:t>John went to kitchen.</a:t>
            </a:r>
          </a:p>
          <a:p>
            <a:r>
              <a:rPr lang="en-US" sz="2000" dirty="0"/>
              <a:t>Bob travelled back home.</a:t>
            </a:r>
          </a:p>
          <a:p>
            <a:r>
              <a:rPr lang="en-US" sz="2000" dirty="0"/>
              <a:t>Where is John? </a:t>
            </a:r>
            <a:r>
              <a:rPr lang="en-US" sz="2000" dirty="0" err="1">
                <a:solidFill>
                  <a:srgbClr val="FF0000"/>
                </a:solidFill>
              </a:rPr>
              <a:t>A:kitchen</a:t>
            </a:r>
            <a:endParaRPr lang="en-US" sz="2000" dirty="0">
              <a:solidFill>
                <a:srgbClr val="FF0000"/>
              </a:solidFill>
            </a:endParaRPr>
          </a:p>
        </p:txBody>
      </p:sp>
      <p:cxnSp>
        <p:nvCxnSpPr>
          <p:cNvPr id="8" name="Straight Arrow Connector 7"/>
          <p:cNvCxnSpPr/>
          <p:nvPr/>
        </p:nvCxnSpPr>
        <p:spPr>
          <a:xfrm flipH="1">
            <a:off x="4520455" y="4687711"/>
            <a:ext cx="1600613" cy="132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84179" y="4477641"/>
            <a:ext cx="2493346" cy="369332"/>
          </a:xfrm>
          <a:prstGeom prst="rect">
            <a:avLst/>
          </a:prstGeom>
          <a:solidFill>
            <a:schemeClr val="bg1"/>
          </a:solidFill>
          <a:ln>
            <a:solidFill>
              <a:schemeClr val="tx1"/>
            </a:solidFill>
          </a:ln>
        </p:spPr>
        <p:txBody>
          <a:bodyPr wrap="square" rtlCol="0">
            <a:spAutoFit/>
          </a:bodyPr>
          <a:lstStyle/>
          <a:p>
            <a:r>
              <a:rPr lang="en-US" dirty="0"/>
              <a:t>SUPPORTING FACT</a:t>
            </a:r>
          </a:p>
        </p:txBody>
      </p:sp>
    </p:spTree>
    <p:extLst>
      <p:ext uri="{BB962C8B-B14F-4D97-AF65-F5344CB8AC3E}">
        <p14:creationId xmlns:p14="http://schemas.microsoft.com/office/powerpoint/2010/main" val="1423593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(2) Factoid QA with Two Supporting Facts </a:t>
            </a:r>
            <a:r>
              <a:rPr lang="en-US" sz="3600" b="1" dirty="0">
                <a:solidFill>
                  <a:srgbClr val="2C7C9F"/>
                </a:solidFill>
              </a:rPr>
              <a:t>(“where is </a:t>
            </a:r>
            <a:r>
              <a:rPr lang="en-US" sz="3600" b="1" dirty="0" err="1">
                <a:solidFill>
                  <a:srgbClr val="2C7C9F"/>
                </a:solidFill>
              </a:rPr>
              <a:t>actor+object</a:t>
            </a:r>
            <a:r>
              <a:rPr lang="en-US" sz="3600" b="1" dirty="0">
                <a:solidFill>
                  <a:srgbClr val="2C7C9F"/>
                </a:solidFill>
              </a:rPr>
              <a:t>”)</a:t>
            </a:r>
            <a:endParaRPr lang="en-US" sz="2400" b="1" dirty="0">
              <a:solidFill>
                <a:srgbClr val="2C7C9F"/>
              </a:solidFill>
            </a:endParaRPr>
          </a:p>
        </p:txBody>
      </p:sp>
      <p:sp>
        <p:nvSpPr>
          <p:cNvPr id="3" name="Content Placeholder 2"/>
          <p:cNvSpPr>
            <a:spLocks noGrp="1"/>
          </p:cNvSpPr>
          <p:nvPr>
            <p:ph idx="1"/>
          </p:nvPr>
        </p:nvSpPr>
        <p:spPr>
          <a:xfrm>
            <a:off x="117735" y="1600201"/>
            <a:ext cx="9026265" cy="1099846"/>
          </a:xfrm>
        </p:spPr>
        <p:txBody>
          <a:bodyPr>
            <a:normAutofit/>
          </a:bodyPr>
          <a:lstStyle/>
          <a:p>
            <a:pPr marL="0" indent="0">
              <a:buNone/>
            </a:pPr>
            <a:r>
              <a:rPr lang="en-US" sz="2000" dirty="0">
                <a:solidFill>
                  <a:srgbClr val="0000FF"/>
                </a:solidFill>
              </a:rPr>
              <a:t>A harder (toy) task is to answer questions where two supporting statements have to be chained to answer the question:</a:t>
            </a:r>
          </a:p>
          <a:p>
            <a:pPr marL="0" indent="0">
              <a:buNone/>
            </a:pPr>
            <a:endParaRPr lang="en-US" dirty="0"/>
          </a:p>
          <a:p>
            <a:pPr marL="0" indent="0">
              <a:buNone/>
            </a:pPr>
            <a:endParaRPr lang="en-US" dirty="0"/>
          </a:p>
          <a:p>
            <a:pPr marL="0" indent="0">
              <a:buNone/>
            </a:pPr>
            <a:endParaRPr lang="en-US" dirty="0"/>
          </a:p>
        </p:txBody>
      </p:sp>
      <p:sp>
        <p:nvSpPr>
          <p:cNvPr id="4" name="TextBox 3"/>
          <p:cNvSpPr txBox="1"/>
          <p:nvPr/>
        </p:nvSpPr>
        <p:spPr>
          <a:xfrm>
            <a:off x="1183674" y="2576757"/>
            <a:ext cx="5955236" cy="1985159"/>
          </a:xfrm>
          <a:prstGeom prst="rect">
            <a:avLst/>
          </a:prstGeom>
          <a:noFill/>
          <a:ln>
            <a:solidFill>
              <a:schemeClr val="tx1"/>
            </a:solidFill>
          </a:ln>
        </p:spPr>
        <p:txBody>
          <a:bodyPr wrap="square" lIns="91440" tIns="137160" bIns="0" rtlCol="0">
            <a:spAutoFit/>
          </a:bodyPr>
          <a:lstStyle/>
          <a:p>
            <a:r>
              <a:rPr lang="en-US" sz="2000" dirty="0"/>
              <a:t>John is in the playground.</a:t>
            </a:r>
          </a:p>
          <a:p>
            <a:r>
              <a:rPr lang="en-US" sz="2000" dirty="0"/>
              <a:t>Bob is in the office.</a:t>
            </a:r>
          </a:p>
          <a:p>
            <a:r>
              <a:rPr lang="en-US" sz="2000" dirty="0"/>
              <a:t>John picked up the football.</a:t>
            </a:r>
          </a:p>
          <a:p>
            <a:r>
              <a:rPr lang="en-US" sz="2000" dirty="0"/>
              <a:t>Bob went to the kitchen.</a:t>
            </a:r>
          </a:p>
          <a:p>
            <a:r>
              <a:rPr lang="en-US" sz="2000" dirty="0"/>
              <a:t>Where is the football?  </a:t>
            </a:r>
            <a:r>
              <a:rPr lang="en-US" sz="2000" dirty="0" err="1">
                <a:solidFill>
                  <a:srgbClr val="FF0000"/>
                </a:solidFill>
              </a:rPr>
              <a:t>A:playground</a:t>
            </a:r>
            <a:endParaRPr lang="en-US" sz="2000" dirty="0">
              <a:solidFill>
                <a:srgbClr val="FF0000"/>
              </a:solidFill>
            </a:endParaRPr>
          </a:p>
          <a:p>
            <a:r>
              <a:rPr lang="en-US" sz="2000" dirty="0"/>
              <a:t>Where was Bob before the kitchen? </a:t>
            </a:r>
            <a:r>
              <a:rPr lang="en-US" sz="2000" dirty="0" err="1">
                <a:solidFill>
                  <a:srgbClr val="FF0000"/>
                </a:solidFill>
              </a:rPr>
              <a:t>A:office</a:t>
            </a:r>
            <a:endParaRPr lang="en-US" dirty="0">
              <a:solidFill>
                <a:srgbClr val="FF0000"/>
              </a:solidFill>
            </a:endParaRPr>
          </a:p>
        </p:txBody>
      </p:sp>
      <p:sp>
        <p:nvSpPr>
          <p:cNvPr id="5" name="TextBox 4"/>
          <p:cNvSpPr txBox="1"/>
          <p:nvPr/>
        </p:nvSpPr>
        <p:spPr>
          <a:xfrm>
            <a:off x="320572" y="4882280"/>
            <a:ext cx="8655436" cy="677108"/>
          </a:xfrm>
          <a:prstGeom prst="rect">
            <a:avLst/>
          </a:prstGeom>
          <a:noFill/>
        </p:spPr>
        <p:txBody>
          <a:bodyPr wrap="square" rtlCol="0">
            <a:spAutoFit/>
          </a:bodyPr>
          <a:lstStyle/>
          <a:p>
            <a:endParaRPr lang="en-US" sz="2000" i="1" u="sng" dirty="0">
              <a:solidFill>
                <a:srgbClr val="0000FF"/>
              </a:solidFill>
            </a:endParaRPr>
          </a:p>
          <a:p>
            <a:endParaRPr lang="en-US" dirty="0"/>
          </a:p>
        </p:txBody>
      </p:sp>
    </p:spTree>
    <p:extLst>
      <p:ext uri="{BB962C8B-B14F-4D97-AF65-F5344CB8AC3E}">
        <p14:creationId xmlns:p14="http://schemas.microsoft.com/office/powerpoint/2010/main" val="22331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(2) Factoid QA with Two Supporting Facts </a:t>
            </a:r>
            <a:r>
              <a:rPr lang="en-US" sz="3600" b="1" dirty="0">
                <a:solidFill>
                  <a:srgbClr val="2C7C9F"/>
                </a:solidFill>
              </a:rPr>
              <a:t>(“where is </a:t>
            </a:r>
            <a:r>
              <a:rPr lang="en-US" sz="3600" b="1" dirty="0" err="1">
                <a:solidFill>
                  <a:srgbClr val="2C7C9F"/>
                </a:solidFill>
              </a:rPr>
              <a:t>actor+object</a:t>
            </a:r>
            <a:r>
              <a:rPr lang="en-US" sz="3600" b="1" dirty="0">
                <a:solidFill>
                  <a:srgbClr val="2C7C9F"/>
                </a:solidFill>
              </a:rPr>
              <a:t>”)</a:t>
            </a:r>
          </a:p>
        </p:txBody>
      </p:sp>
      <p:sp>
        <p:nvSpPr>
          <p:cNvPr id="3" name="Content Placeholder 2"/>
          <p:cNvSpPr>
            <a:spLocks noGrp="1"/>
          </p:cNvSpPr>
          <p:nvPr>
            <p:ph idx="1"/>
          </p:nvPr>
        </p:nvSpPr>
        <p:spPr>
          <a:xfrm>
            <a:off x="117735" y="1600201"/>
            <a:ext cx="9026265" cy="1099846"/>
          </a:xfrm>
        </p:spPr>
        <p:txBody>
          <a:bodyPr>
            <a:normAutofit/>
          </a:bodyPr>
          <a:lstStyle/>
          <a:p>
            <a:pPr marL="0" indent="0">
              <a:buNone/>
            </a:pPr>
            <a:r>
              <a:rPr lang="en-US" sz="2000" dirty="0">
                <a:solidFill>
                  <a:srgbClr val="0000FF"/>
                </a:solidFill>
              </a:rPr>
              <a:t>A harder (toy) task is to answer questions where two supporting statements have to be chained to answer the question:</a:t>
            </a:r>
          </a:p>
          <a:p>
            <a:pPr marL="0" indent="0">
              <a:buNone/>
            </a:pPr>
            <a:endParaRPr lang="en-US" dirty="0"/>
          </a:p>
          <a:p>
            <a:pPr marL="0" indent="0">
              <a:buNone/>
            </a:pPr>
            <a:endParaRPr lang="en-US" dirty="0"/>
          </a:p>
          <a:p>
            <a:pPr marL="0" indent="0">
              <a:buNone/>
            </a:pPr>
            <a:endParaRPr lang="en-US" dirty="0"/>
          </a:p>
        </p:txBody>
      </p:sp>
      <p:sp>
        <p:nvSpPr>
          <p:cNvPr id="4" name="TextBox 3"/>
          <p:cNvSpPr txBox="1"/>
          <p:nvPr/>
        </p:nvSpPr>
        <p:spPr>
          <a:xfrm>
            <a:off x="1183674" y="2576757"/>
            <a:ext cx="5955236" cy="1985159"/>
          </a:xfrm>
          <a:prstGeom prst="rect">
            <a:avLst/>
          </a:prstGeom>
          <a:noFill/>
          <a:ln>
            <a:solidFill>
              <a:schemeClr val="tx1"/>
            </a:solidFill>
          </a:ln>
        </p:spPr>
        <p:txBody>
          <a:bodyPr wrap="square" lIns="91440" tIns="137160" bIns="0" rtlCol="0">
            <a:spAutoFit/>
          </a:bodyPr>
          <a:lstStyle/>
          <a:p>
            <a:r>
              <a:rPr lang="en-US" sz="2000" dirty="0"/>
              <a:t>John is in the playground.</a:t>
            </a:r>
          </a:p>
          <a:p>
            <a:r>
              <a:rPr lang="en-US" sz="2000" dirty="0"/>
              <a:t>Bob is in the office.</a:t>
            </a:r>
          </a:p>
          <a:p>
            <a:r>
              <a:rPr lang="en-US" sz="2000" dirty="0"/>
              <a:t>John picked up the football.</a:t>
            </a:r>
          </a:p>
          <a:p>
            <a:r>
              <a:rPr lang="en-US" sz="2000" dirty="0"/>
              <a:t>Bob went to the kitchen.</a:t>
            </a:r>
          </a:p>
          <a:p>
            <a:r>
              <a:rPr lang="en-US" sz="2000" dirty="0"/>
              <a:t>Where is the football?  </a:t>
            </a:r>
            <a:r>
              <a:rPr lang="en-US" sz="2000" dirty="0" err="1">
                <a:solidFill>
                  <a:srgbClr val="FF0000"/>
                </a:solidFill>
              </a:rPr>
              <a:t>A:playground</a:t>
            </a:r>
            <a:endParaRPr lang="en-US" sz="2000" dirty="0">
              <a:solidFill>
                <a:srgbClr val="FF0000"/>
              </a:solidFill>
            </a:endParaRPr>
          </a:p>
          <a:p>
            <a:r>
              <a:rPr lang="en-US" sz="2000" dirty="0">
                <a:solidFill>
                  <a:schemeClr val="bg2"/>
                </a:solidFill>
              </a:rPr>
              <a:t>Where was Bob before the kitchen? </a:t>
            </a:r>
            <a:r>
              <a:rPr lang="en-US" sz="2000" dirty="0" err="1">
                <a:solidFill>
                  <a:schemeClr val="bg2"/>
                </a:solidFill>
              </a:rPr>
              <a:t>A:office</a:t>
            </a:r>
            <a:endParaRPr lang="en-US" dirty="0">
              <a:solidFill>
                <a:schemeClr val="bg2"/>
              </a:solidFill>
            </a:endParaRPr>
          </a:p>
        </p:txBody>
      </p:sp>
      <p:sp>
        <p:nvSpPr>
          <p:cNvPr id="5" name="TextBox 4"/>
          <p:cNvSpPr txBox="1"/>
          <p:nvPr/>
        </p:nvSpPr>
        <p:spPr>
          <a:xfrm>
            <a:off x="320572" y="4882280"/>
            <a:ext cx="8655436" cy="1600438"/>
          </a:xfrm>
          <a:prstGeom prst="rect">
            <a:avLst/>
          </a:prstGeom>
          <a:noFill/>
        </p:spPr>
        <p:txBody>
          <a:bodyPr wrap="square" rtlCol="0">
            <a:spAutoFit/>
          </a:bodyPr>
          <a:lstStyle/>
          <a:p>
            <a:r>
              <a:rPr lang="en-US" sz="2000" dirty="0">
                <a:solidFill>
                  <a:srgbClr val="0000FF"/>
                </a:solidFill>
              </a:rPr>
              <a:t>To answer the first question </a:t>
            </a:r>
            <a:r>
              <a:rPr lang="en-US" sz="2000" i="1" dirty="0">
                <a:solidFill>
                  <a:srgbClr val="0000FF"/>
                </a:solidFill>
              </a:rPr>
              <a:t>Where is the football? </a:t>
            </a:r>
            <a:r>
              <a:rPr lang="en-US" sz="2000" dirty="0">
                <a:solidFill>
                  <a:srgbClr val="0000FF"/>
                </a:solidFill>
              </a:rPr>
              <a:t>both </a:t>
            </a:r>
            <a:r>
              <a:rPr lang="en-US" sz="2000" i="1" dirty="0">
                <a:solidFill>
                  <a:srgbClr val="0000FF"/>
                </a:solidFill>
              </a:rPr>
              <a:t>John picked up the football</a:t>
            </a:r>
            <a:r>
              <a:rPr lang="en-US" sz="2000" dirty="0">
                <a:solidFill>
                  <a:srgbClr val="0000FF"/>
                </a:solidFill>
              </a:rPr>
              <a:t> and </a:t>
            </a:r>
            <a:r>
              <a:rPr lang="en-US" sz="2000" i="1" dirty="0">
                <a:solidFill>
                  <a:srgbClr val="0000FF"/>
                </a:solidFill>
              </a:rPr>
              <a:t>John is in the playground</a:t>
            </a:r>
            <a:r>
              <a:rPr lang="en-US" sz="2000" dirty="0">
                <a:solidFill>
                  <a:srgbClr val="0000FF"/>
                </a:solidFill>
              </a:rPr>
              <a:t> are supporting facts.</a:t>
            </a:r>
          </a:p>
          <a:p>
            <a:endParaRPr lang="en-US" sz="2000" i="1" u="sng" dirty="0">
              <a:solidFill>
                <a:srgbClr val="0000FF"/>
              </a:solidFill>
            </a:endParaRPr>
          </a:p>
          <a:p>
            <a:r>
              <a:rPr lang="en-US" sz="2000" dirty="0">
                <a:solidFill>
                  <a:srgbClr val="0000FF"/>
                </a:solidFill>
              </a:rPr>
              <a:t>.</a:t>
            </a:r>
          </a:p>
          <a:p>
            <a:endParaRPr lang="en-US" dirty="0"/>
          </a:p>
        </p:txBody>
      </p:sp>
      <p:cxnSp>
        <p:nvCxnSpPr>
          <p:cNvPr id="6" name="Straight Arrow Connector 5"/>
          <p:cNvCxnSpPr/>
          <p:nvPr/>
        </p:nvCxnSpPr>
        <p:spPr>
          <a:xfrm flipH="1">
            <a:off x="4444678" y="2858805"/>
            <a:ext cx="1600613" cy="132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98205" y="2700047"/>
            <a:ext cx="2493346" cy="369332"/>
          </a:xfrm>
          <a:prstGeom prst="rect">
            <a:avLst/>
          </a:prstGeom>
          <a:solidFill>
            <a:schemeClr val="bg1"/>
          </a:solidFill>
          <a:ln>
            <a:solidFill>
              <a:schemeClr val="tx1"/>
            </a:solidFill>
          </a:ln>
        </p:spPr>
        <p:txBody>
          <a:bodyPr wrap="square" rtlCol="0">
            <a:spAutoFit/>
          </a:bodyPr>
          <a:lstStyle/>
          <a:p>
            <a:r>
              <a:rPr lang="en-US" dirty="0"/>
              <a:t>SUPPORTING FACT</a:t>
            </a:r>
          </a:p>
        </p:txBody>
      </p:sp>
      <p:cxnSp>
        <p:nvCxnSpPr>
          <p:cNvPr id="10" name="Straight Arrow Connector 9"/>
          <p:cNvCxnSpPr/>
          <p:nvPr/>
        </p:nvCxnSpPr>
        <p:spPr>
          <a:xfrm flipH="1">
            <a:off x="4762150" y="3505891"/>
            <a:ext cx="1600613" cy="132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15677" y="3347133"/>
            <a:ext cx="2493346" cy="369332"/>
          </a:xfrm>
          <a:prstGeom prst="rect">
            <a:avLst/>
          </a:prstGeom>
          <a:solidFill>
            <a:schemeClr val="bg1"/>
          </a:solidFill>
          <a:ln>
            <a:solidFill>
              <a:schemeClr val="tx1"/>
            </a:solidFill>
          </a:ln>
        </p:spPr>
        <p:txBody>
          <a:bodyPr wrap="square" rtlCol="0">
            <a:spAutoFit/>
          </a:bodyPr>
          <a:lstStyle/>
          <a:p>
            <a:r>
              <a:rPr lang="en-US" dirty="0"/>
              <a:t>SUPPORTING FACT</a:t>
            </a:r>
          </a:p>
        </p:txBody>
      </p:sp>
    </p:spTree>
    <p:extLst>
      <p:ext uri="{BB962C8B-B14F-4D97-AF65-F5344CB8AC3E}">
        <p14:creationId xmlns:p14="http://schemas.microsoft.com/office/powerpoint/2010/main" val="4294305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fp-small.pd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50951" y="772551"/>
            <a:ext cx="7005778" cy="5413556"/>
          </a:xfrm>
          <a:prstGeom prst="rect">
            <a:avLst/>
          </a:prstGeom>
        </p:spPr>
      </p:pic>
      <p:sp>
        <p:nvSpPr>
          <p:cNvPr id="2" name="Title 1"/>
          <p:cNvSpPr>
            <a:spLocks noGrp="1"/>
          </p:cNvSpPr>
          <p:nvPr>
            <p:ph type="title"/>
          </p:nvPr>
        </p:nvSpPr>
        <p:spPr>
          <a:xfrm>
            <a:off x="549275" y="-153918"/>
            <a:ext cx="8042276" cy="1336956"/>
          </a:xfrm>
        </p:spPr>
        <p:txBody>
          <a:bodyPr/>
          <a:lstStyle/>
          <a:p>
            <a:r>
              <a:rPr lang="en-US" dirty="0"/>
              <a:t>Memory Network Models</a:t>
            </a:r>
            <a:br>
              <a:rPr lang="en-US" dirty="0"/>
            </a:br>
            <a:r>
              <a:rPr lang="en-US" sz="3200" i="1" dirty="0">
                <a:solidFill>
                  <a:srgbClr val="0000FF"/>
                </a:solidFill>
              </a:rPr>
              <a:t>implemented models</a:t>
            </a:r>
          </a:p>
        </p:txBody>
      </p:sp>
      <p:sp>
        <p:nvSpPr>
          <p:cNvPr id="46" name="TextBox 45"/>
          <p:cNvSpPr txBox="1"/>
          <p:nvPr/>
        </p:nvSpPr>
        <p:spPr>
          <a:xfrm>
            <a:off x="6453681" y="4935536"/>
            <a:ext cx="1403048" cy="430887"/>
          </a:xfrm>
          <a:prstGeom prst="rect">
            <a:avLst/>
          </a:prstGeom>
          <a:noFill/>
        </p:spPr>
        <p:txBody>
          <a:bodyPr wrap="square" rtlCol="0">
            <a:spAutoFit/>
          </a:bodyPr>
          <a:lstStyle/>
          <a:p>
            <a:r>
              <a:rPr lang="en-US" sz="1100" dirty="0">
                <a:solidFill>
                  <a:srgbClr val="0000FF"/>
                </a:solidFill>
              </a:rPr>
              <a:t>[Figure by </a:t>
            </a:r>
            <a:r>
              <a:rPr lang="en-US" sz="1100" dirty="0" err="1">
                <a:solidFill>
                  <a:srgbClr val="0000FF"/>
                </a:solidFill>
              </a:rPr>
              <a:t>Saina</a:t>
            </a:r>
            <a:r>
              <a:rPr lang="en-US" sz="1100" dirty="0">
                <a:solidFill>
                  <a:srgbClr val="0000FF"/>
                </a:solidFill>
              </a:rPr>
              <a:t>    </a:t>
            </a:r>
            <a:r>
              <a:rPr lang="en-US" sz="1100" dirty="0" err="1">
                <a:solidFill>
                  <a:srgbClr val="0000FF"/>
                </a:solidFill>
              </a:rPr>
              <a:t>Sukhbaatar</a:t>
            </a:r>
            <a:r>
              <a:rPr lang="en-US" sz="1100" dirty="0">
                <a:solidFill>
                  <a:srgbClr val="0000FF"/>
                </a:solidFill>
              </a:rPr>
              <a:t>] </a:t>
            </a:r>
          </a:p>
        </p:txBody>
      </p:sp>
    </p:spTree>
    <p:extLst>
      <p:ext uri="{BB962C8B-B14F-4D97-AF65-F5344CB8AC3E}">
        <p14:creationId xmlns:p14="http://schemas.microsoft.com/office/powerpoint/2010/main" val="106084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48" y="107576"/>
            <a:ext cx="8866195" cy="1244623"/>
          </a:xfrm>
        </p:spPr>
        <p:txBody>
          <a:bodyPr/>
          <a:lstStyle/>
          <a:p>
            <a:r>
              <a:rPr lang="en-US" sz="4400" dirty="0"/>
              <a:t>The First </a:t>
            </a:r>
            <a:r>
              <a:rPr lang="en-US" sz="4400" b="1" dirty="0" err="1"/>
              <a:t>MemNN</a:t>
            </a:r>
            <a:r>
              <a:rPr lang="en-US" sz="4400" dirty="0"/>
              <a:t> </a:t>
            </a:r>
            <a:r>
              <a:rPr lang="en-US" sz="4400" dirty="0" err="1"/>
              <a:t>Implemention</a:t>
            </a:r>
            <a:endParaRPr lang="en-US" sz="4400" dirty="0"/>
          </a:p>
        </p:txBody>
      </p:sp>
      <p:sp>
        <p:nvSpPr>
          <p:cNvPr id="3" name="Content Placeholder 2"/>
          <p:cNvSpPr>
            <a:spLocks noGrp="1"/>
          </p:cNvSpPr>
          <p:nvPr>
            <p:ph idx="1"/>
          </p:nvPr>
        </p:nvSpPr>
        <p:spPr>
          <a:xfrm>
            <a:off x="549275" y="1600200"/>
            <a:ext cx="8042276" cy="4761013"/>
          </a:xfrm>
        </p:spPr>
        <p:txBody>
          <a:bodyPr>
            <a:normAutofit/>
          </a:bodyPr>
          <a:lstStyle/>
          <a:p>
            <a:r>
              <a:rPr lang="en-US" dirty="0">
                <a:solidFill>
                  <a:srgbClr val="0000FF"/>
                </a:solidFill>
              </a:rPr>
              <a:t>I</a:t>
            </a:r>
            <a:r>
              <a:rPr lang="en-US" dirty="0"/>
              <a:t> (input): converts to bag-of-word-</a:t>
            </a:r>
            <a:r>
              <a:rPr lang="en-US" dirty="0" err="1"/>
              <a:t>embeddings</a:t>
            </a:r>
            <a:r>
              <a:rPr lang="en-US" dirty="0"/>
              <a:t> </a:t>
            </a:r>
            <a:r>
              <a:rPr lang="en-US" dirty="0">
                <a:solidFill>
                  <a:srgbClr val="3366FF"/>
                </a:solidFill>
              </a:rPr>
              <a:t>x</a:t>
            </a:r>
            <a:r>
              <a:rPr lang="en-US" dirty="0"/>
              <a:t>.</a:t>
            </a:r>
          </a:p>
          <a:p>
            <a:r>
              <a:rPr lang="en-US" dirty="0">
                <a:solidFill>
                  <a:srgbClr val="0000FF"/>
                </a:solidFill>
              </a:rPr>
              <a:t>G</a:t>
            </a:r>
            <a:r>
              <a:rPr lang="en-US" dirty="0"/>
              <a:t> </a:t>
            </a:r>
            <a:r>
              <a:rPr lang="en-US" sz="1800" dirty="0"/>
              <a:t>(generalization)</a:t>
            </a:r>
            <a:r>
              <a:rPr lang="en-US" dirty="0"/>
              <a:t>: stores </a:t>
            </a:r>
            <a:r>
              <a:rPr lang="en-US" dirty="0">
                <a:solidFill>
                  <a:srgbClr val="0000FF"/>
                </a:solidFill>
              </a:rPr>
              <a:t>x </a:t>
            </a:r>
            <a:r>
              <a:rPr lang="en-US" dirty="0"/>
              <a:t>in next available slot </a:t>
            </a:r>
            <a:r>
              <a:rPr lang="en-US" dirty="0" err="1">
                <a:solidFill>
                  <a:srgbClr val="0000FF"/>
                </a:solidFill>
              </a:rPr>
              <a:t>m</a:t>
            </a:r>
            <a:r>
              <a:rPr lang="en-US" baseline="-25000" dirty="0" err="1">
                <a:solidFill>
                  <a:srgbClr val="0000FF"/>
                </a:solidFill>
              </a:rPr>
              <a:t>N</a:t>
            </a:r>
            <a:r>
              <a:rPr lang="en-US" dirty="0"/>
              <a:t>.</a:t>
            </a:r>
          </a:p>
          <a:p>
            <a:r>
              <a:rPr lang="en-US" dirty="0">
                <a:solidFill>
                  <a:srgbClr val="0000FF"/>
                </a:solidFill>
              </a:rPr>
              <a:t>O</a:t>
            </a:r>
            <a:r>
              <a:rPr lang="en-US" dirty="0"/>
              <a:t> (output): Loops over all memories </a:t>
            </a:r>
            <a:r>
              <a:rPr lang="en-US" sz="2000" dirty="0"/>
              <a:t>k=1 or 2 times:</a:t>
            </a:r>
          </a:p>
          <a:p>
            <a:pPr lvl="1"/>
            <a:r>
              <a:rPr lang="en-US" dirty="0"/>
              <a:t>1</a:t>
            </a:r>
            <a:r>
              <a:rPr lang="en-US" baseline="30000" dirty="0"/>
              <a:t>st</a:t>
            </a:r>
            <a:r>
              <a:rPr lang="en-US" dirty="0"/>
              <a:t> loop max: finds best match </a:t>
            </a:r>
            <a:r>
              <a:rPr lang="en-US" dirty="0">
                <a:solidFill>
                  <a:srgbClr val="0000FF"/>
                </a:solidFill>
              </a:rPr>
              <a:t>m</a:t>
            </a:r>
            <a:r>
              <a:rPr lang="en-US" baseline="-25000" dirty="0">
                <a:solidFill>
                  <a:srgbClr val="0000FF"/>
                </a:solidFill>
              </a:rPr>
              <a:t>i</a:t>
            </a:r>
            <a:r>
              <a:rPr lang="en-US" dirty="0">
                <a:solidFill>
                  <a:srgbClr val="0000FF"/>
                </a:solidFill>
              </a:rPr>
              <a:t> </a:t>
            </a:r>
            <a:r>
              <a:rPr lang="en-US" dirty="0"/>
              <a:t>with</a:t>
            </a:r>
            <a:r>
              <a:rPr lang="en-US" dirty="0">
                <a:solidFill>
                  <a:srgbClr val="0000FF"/>
                </a:solidFill>
              </a:rPr>
              <a:t> x.</a:t>
            </a:r>
          </a:p>
          <a:p>
            <a:pPr lvl="1"/>
            <a:r>
              <a:rPr lang="en-US" dirty="0"/>
              <a:t>2</a:t>
            </a:r>
            <a:r>
              <a:rPr lang="en-US" baseline="30000" dirty="0"/>
              <a:t>nd </a:t>
            </a:r>
            <a:r>
              <a:rPr lang="en-US" dirty="0"/>
              <a:t>loop max: finds best match </a:t>
            </a:r>
            <a:r>
              <a:rPr lang="en-US" dirty="0" err="1">
                <a:solidFill>
                  <a:srgbClr val="0000FF"/>
                </a:solidFill>
              </a:rPr>
              <a:t>m</a:t>
            </a:r>
            <a:r>
              <a:rPr lang="en-US" baseline="-25000" dirty="0" err="1">
                <a:solidFill>
                  <a:srgbClr val="0000FF"/>
                </a:solidFill>
              </a:rPr>
              <a:t>J</a:t>
            </a:r>
            <a:r>
              <a:rPr lang="en-US" dirty="0">
                <a:solidFill>
                  <a:srgbClr val="0000FF"/>
                </a:solidFill>
              </a:rPr>
              <a:t> </a:t>
            </a:r>
            <a:r>
              <a:rPr lang="en-US" dirty="0"/>
              <a:t>with </a:t>
            </a:r>
            <a:r>
              <a:rPr lang="en-US" dirty="0">
                <a:solidFill>
                  <a:srgbClr val="0000FF"/>
                </a:solidFill>
              </a:rPr>
              <a:t>(x, m</a:t>
            </a:r>
            <a:r>
              <a:rPr lang="en-US" baseline="-25000" dirty="0">
                <a:solidFill>
                  <a:srgbClr val="0000FF"/>
                </a:solidFill>
              </a:rPr>
              <a:t>i</a:t>
            </a:r>
            <a:r>
              <a:rPr lang="en-US" dirty="0">
                <a:solidFill>
                  <a:srgbClr val="0000FF"/>
                </a:solidFill>
              </a:rPr>
              <a:t>)</a:t>
            </a:r>
            <a:r>
              <a:rPr lang="en-US" dirty="0">
                <a:solidFill>
                  <a:schemeClr val="tx1"/>
                </a:solidFill>
              </a:rPr>
              <a:t>.</a:t>
            </a:r>
          </a:p>
          <a:p>
            <a:pPr lvl="1"/>
            <a:r>
              <a:rPr lang="en-US" dirty="0">
                <a:solidFill>
                  <a:srgbClr val="595959"/>
                </a:solidFill>
              </a:rPr>
              <a:t>The output </a:t>
            </a:r>
            <a:r>
              <a:rPr lang="en-US" dirty="0">
                <a:solidFill>
                  <a:srgbClr val="0000FF"/>
                </a:solidFill>
              </a:rPr>
              <a:t>o </a:t>
            </a:r>
            <a:r>
              <a:rPr lang="en-US" dirty="0">
                <a:solidFill>
                  <a:srgbClr val="595959"/>
                </a:solidFill>
              </a:rPr>
              <a:t>is represented with </a:t>
            </a:r>
            <a:r>
              <a:rPr lang="en-US" dirty="0">
                <a:solidFill>
                  <a:srgbClr val="0000FF"/>
                </a:solidFill>
              </a:rPr>
              <a:t>(x, m</a:t>
            </a:r>
            <a:r>
              <a:rPr lang="en-US" baseline="-25000" dirty="0">
                <a:solidFill>
                  <a:srgbClr val="0000FF"/>
                </a:solidFill>
              </a:rPr>
              <a:t>i,</a:t>
            </a:r>
            <a:r>
              <a:rPr lang="en-US" dirty="0">
                <a:solidFill>
                  <a:srgbClr val="0000FF"/>
                </a:solidFill>
              </a:rPr>
              <a:t> </a:t>
            </a:r>
            <a:r>
              <a:rPr lang="en-US" dirty="0" err="1">
                <a:solidFill>
                  <a:srgbClr val="0000FF"/>
                </a:solidFill>
              </a:rPr>
              <a:t>m</a:t>
            </a:r>
            <a:r>
              <a:rPr lang="en-US" baseline="-25000" dirty="0" err="1">
                <a:solidFill>
                  <a:srgbClr val="0000FF"/>
                </a:solidFill>
              </a:rPr>
              <a:t>J</a:t>
            </a:r>
            <a:r>
              <a:rPr lang="en-US" dirty="0">
                <a:solidFill>
                  <a:srgbClr val="0000FF"/>
                </a:solidFill>
              </a:rPr>
              <a:t>)</a:t>
            </a:r>
            <a:r>
              <a:rPr lang="en-US" dirty="0">
                <a:solidFill>
                  <a:srgbClr val="595959"/>
                </a:solidFill>
              </a:rPr>
              <a:t>.</a:t>
            </a:r>
          </a:p>
          <a:p>
            <a:r>
              <a:rPr lang="en-US" dirty="0">
                <a:solidFill>
                  <a:srgbClr val="0000FF"/>
                </a:solidFill>
              </a:rPr>
              <a:t>R</a:t>
            </a:r>
            <a:r>
              <a:rPr lang="en-US" dirty="0"/>
              <a:t> (response): ranks all words in the dictionary given </a:t>
            </a:r>
            <a:r>
              <a:rPr lang="en-US" dirty="0">
                <a:solidFill>
                  <a:srgbClr val="0000FF"/>
                </a:solidFill>
              </a:rPr>
              <a:t>o</a:t>
            </a:r>
            <a:r>
              <a:rPr lang="en-US" dirty="0"/>
              <a:t> and returns best single word. </a:t>
            </a:r>
            <a:r>
              <a:rPr lang="en-US" sz="2000" i="1" dirty="0"/>
              <a:t>(OR: use a full RNN here)</a:t>
            </a:r>
          </a:p>
          <a:p>
            <a:pPr marL="0" indent="0">
              <a:buNone/>
            </a:pPr>
            <a:endParaRPr lang="en-US" dirty="0"/>
          </a:p>
        </p:txBody>
      </p:sp>
    </p:spTree>
    <p:extLst>
      <p:ext uri="{BB962C8B-B14F-4D97-AF65-F5344CB8AC3E}">
        <p14:creationId xmlns:p14="http://schemas.microsoft.com/office/powerpoint/2010/main" val="3906664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function</a:t>
            </a:r>
          </a:p>
        </p:txBody>
      </p:sp>
      <p:sp>
        <p:nvSpPr>
          <p:cNvPr id="3" name="Content Placeholder 2"/>
          <p:cNvSpPr>
            <a:spLocks noGrp="1"/>
          </p:cNvSpPr>
          <p:nvPr>
            <p:ph idx="1"/>
          </p:nvPr>
        </p:nvSpPr>
        <p:spPr>
          <a:xfrm>
            <a:off x="549275" y="1600200"/>
            <a:ext cx="8042276" cy="4960903"/>
          </a:xfrm>
        </p:spPr>
        <p:txBody>
          <a:bodyPr>
            <a:normAutofit/>
          </a:bodyPr>
          <a:lstStyle/>
          <a:p>
            <a:r>
              <a:rPr lang="en-US" dirty="0"/>
              <a:t>For a given Q, we want a good match to the relevant memory slot(s) containing the answer, e.g.:</a:t>
            </a:r>
          </a:p>
          <a:p>
            <a:pPr marL="0" indent="0">
              <a:buNone/>
            </a:pPr>
            <a:r>
              <a:rPr lang="en-US" dirty="0">
                <a:solidFill>
                  <a:srgbClr val="000090"/>
                </a:solidFill>
              </a:rPr>
              <a:t>Match</a:t>
            </a:r>
            <a:r>
              <a:rPr lang="en-US" dirty="0">
                <a:solidFill>
                  <a:srgbClr val="5F8804"/>
                </a:solidFill>
              </a:rPr>
              <a:t>(</a:t>
            </a:r>
            <a:r>
              <a:rPr lang="en-US" dirty="0">
                <a:solidFill>
                  <a:srgbClr val="0000FF"/>
                </a:solidFill>
              </a:rPr>
              <a:t>Where is the football ?</a:t>
            </a:r>
            <a:r>
              <a:rPr lang="en-US" dirty="0">
                <a:solidFill>
                  <a:srgbClr val="5F8804"/>
                </a:solidFill>
              </a:rPr>
              <a:t>,  John picked up the football)</a:t>
            </a:r>
          </a:p>
          <a:p>
            <a:r>
              <a:rPr lang="en-US" dirty="0"/>
              <a:t>We use a </a:t>
            </a:r>
            <a:r>
              <a:rPr lang="en-US" dirty="0" err="1">
                <a:solidFill>
                  <a:srgbClr val="3366FF"/>
                </a:solidFill>
              </a:rPr>
              <a:t>q</a:t>
            </a:r>
            <a:r>
              <a:rPr lang="en-US" baseline="30000" dirty="0" err="1">
                <a:solidFill>
                  <a:srgbClr val="3366FF"/>
                </a:solidFill>
              </a:rPr>
              <a:t>T</a:t>
            </a:r>
            <a:r>
              <a:rPr lang="en-US" dirty="0" err="1">
                <a:solidFill>
                  <a:srgbClr val="3366FF"/>
                </a:solidFill>
              </a:rPr>
              <a:t>U</a:t>
            </a:r>
            <a:r>
              <a:rPr lang="en-US" baseline="30000" dirty="0" err="1">
                <a:solidFill>
                  <a:srgbClr val="3366FF"/>
                </a:solidFill>
              </a:rPr>
              <a:t>T</a:t>
            </a:r>
            <a:r>
              <a:rPr lang="en-US" dirty="0" err="1">
                <a:solidFill>
                  <a:srgbClr val="3366FF"/>
                </a:solidFill>
              </a:rPr>
              <a:t>Ud</a:t>
            </a:r>
            <a:r>
              <a:rPr lang="en-US" dirty="0"/>
              <a:t> embedding model with word embedding features:</a:t>
            </a:r>
          </a:p>
          <a:p>
            <a:pPr lvl="1"/>
            <a:r>
              <a:rPr lang="en-US" i="1" dirty="0">
                <a:solidFill>
                  <a:srgbClr val="0000FF"/>
                </a:solidFill>
              </a:rPr>
              <a:t>LHS features:  </a:t>
            </a:r>
            <a:r>
              <a:rPr lang="en-US" dirty="0" err="1">
                <a:solidFill>
                  <a:srgbClr val="0000FF"/>
                </a:solidFill>
              </a:rPr>
              <a:t>Q:Where</a:t>
            </a:r>
            <a:r>
              <a:rPr lang="en-US" dirty="0">
                <a:solidFill>
                  <a:srgbClr val="0000FF"/>
                </a:solidFill>
              </a:rPr>
              <a:t> </a:t>
            </a:r>
            <a:r>
              <a:rPr lang="en-US" dirty="0" err="1">
                <a:solidFill>
                  <a:srgbClr val="0000FF"/>
                </a:solidFill>
              </a:rPr>
              <a:t>Q:is</a:t>
            </a:r>
            <a:r>
              <a:rPr lang="en-US" dirty="0">
                <a:solidFill>
                  <a:srgbClr val="0000FF"/>
                </a:solidFill>
              </a:rPr>
              <a:t> </a:t>
            </a:r>
            <a:r>
              <a:rPr lang="en-US" dirty="0" err="1">
                <a:solidFill>
                  <a:srgbClr val="0000FF"/>
                </a:solidFill>
              </a:rPr>
              <a:t>Q:the</a:t>
            </a:r>
            <a:r>
              <a:rPr lang="en-US" dirty="0">
                <a:solidFill>
                  <a:srgbClr val="0000FF"/>
                </a:solidFill>
              </a:rPr>
              <a:t> </a:t>
            </a:r>
            <a:r>
              <a:rPr lang="en-US" dirty="0" err="1">
                <a:solidFill>
                  <a:srgbClr val="0000FF"/>
                </a:solidFill>
              </a:rPr>
              <a:t>Q:football</a:t>
            </a:r>
            <a:r>
              <a:rPr lang="en-US" dirty="0">
                <a:solidFill>
                  <a:srgbClr val="0000FF"/>
                </a:solidFill>
              </a:rPr>
              <a:t> Q:?</a:t>
            </a:r>
          </a:p>
          <a:p>
            <a:pPr lvl="1"/>
            <a:r>
              <a:rPr lang="en-US" i="1" dirty="0">
                <a:solidFill>
                  <a:schemeClr val="accent5">
                    <a:lumMod val="75000"/>
                  </a:schemeClr>
                </a:solidFill>
              </a:rPr>
              <a:t>RHS features:  </a:t>
            </a:r>
            <a:r>
              <a:rPr lang="en-US" dirty="0" err="1">
                <a:solidFill>
                  <a:schemeClr val="accent5">
                    <a:lumMod val="75000"/>
                  </a:schemeClr>
                </a:solidFill>
              </a:rPr>
              <a:t>D:John</a:t>
            </a:r>
            <a:r>
              <a:rPr lang="en-US" dirty="0">
                <a:solidFill>
                  <a:schemeClr val="accent5">
                    <a:lumMod val="75000"/>
                  </a:schemeClr>
                </a:solidFill>
              </a:rPr>
              <a:t> </a:t>
            </a:r>
            <a:r>
              <a:rPr lang="en-US" dirty="0" err="1">
                <a:solidFill>
                  <a:schemeClr val="accent5">
                    <a:lumMod val="75000"/>
                  </a:schemeClr>
                </a:solidFill>
              </a:rPr>
              <a:t>D:picked</a:t>
            </a:r>
            <a:r>
              <a:rPr lang="en-US" dirty="0">
                <a:solidFill>
                  <a:schemeClr val="accent5">
                    <a:lumMod val="75000"/>
                  </a:schemeClr>
                </a:solidFill>
              </a:rPr>
              <a:t> </a:t>
            </a:r>
            <a:r>
              <a:rPr lang="en-US" dirty="0" err="1">
                <a:solidFill>
                  <a:schemeClr val="accent5">
                    <a:lumMod val="75000"/>
                  </a:schemeClr>
                </a:solidFill>
              </a:rPr>
              <a:t>D:up</a:t>
            </a:r>
            <a:r>
              <a:rPr lang="en-US" dirty="0">
                <a:solidFill>
                  <a:schemeClr val="accent5">
                    <a:lumMod val="75000"/>
                  </a:schemeClr>
                </a:solidFill>
              </a:rPr>
              <a:t> </a:t>
            </a:r>
            <a:r>
              <a:rPr lang="en-US" dirty="0" err="1">
                <a:solidFill>
                  <a:schemeClr val="accent5">
                    <a:lumMod val="75000"/>
                  </a:schemeClr>
                </a:solidFill>
              </a:rPr>
              <a:t>D:the</a:t>
            </a:r>
            <a:r>
              <a:rPr lang="en-US" dirty="0">
                <a:solidFill>
                  <a:schemeClr val="accent5">
                    <a:lumMod val="75000"/>
                  </a:schemeClr>
                </a:solidFill>
              </a:rPr>
              <a:t> </a:t>
            </a:r>
            <a:r>
              <a:rPr lang="en-US" dirty="0" err="1">
                <a:solidFill>
                  <a:schemeClr val="accent5">
                    <a:lumMod val="75000"/>
                  </a:schemeClr>
                </a:solidFill>
              </a:rPr>
              <a:t>D:football</a:t>
            </a:r>
            <a:r>
              <a:rPr lang="en-US" dirty="0">
                <a:solidFill>
                  <a:schemeClr val="accent5">
                    <a:lumMod val="75000"/>
                  </a:schemeClr>
                </a:solidFill>
              </a:rPr>
              <a:t> </a:t>
            </a:r>
            <a:r>
              <a:rPr lang="en-US" dirty="0" err="1">
                <a:solidFill>
                  <a:schemeClr val="accent5">
                    <a:lumMod val="75000"/>
                  </a:schemeClr>
                </a:solidFill>
              </a:rPr>
              <a:t>QDMatch:the</a:t>
            </a:r>
            <a:r>
              <a:rPr lang="en-US" dirty="0">
                <a:solidFill>
                  <a:schemeClr val="accent5">
                    <a:lumMod val="75000"/>
                  </a:schemeClr>
                </a:solidFill>
              </a:rPr>
              <a:t> </a:t>
            </a:r>
            <a:r>
              <a:rPr lang="en-US" dirty="0" err="1">
                <a:solidFill>
                  <a:schemeClr val="accent5">
                    <a:lumMod val="75000"/>
                  </a:schemeClr>
                </a:solidFill>
              </a:rPr>
              <a:t>QDMatch:football</a:t>
            </a:r>
            <a:r>
              <a:rPr lang="en-US" dirty="0">
                <a:solidFill>
                  <a:schemeClr val="accent5">
                    <a:lumMod val="75000"/>
                  </a:schemeClr>
                </a:solidFill>
              </a:rPr>
              <a:t> </a:t>
            </a:r>
          </a:p>
          <a:p>
            <a:pPr marL="349250" lvl="1" indent="0">
              <a:buNone/>
            </a:pPr>
            <a:r>
              <a:rPr lang="en-US" sz="1600" b="1" i="1" dirty="0">
                <a:solidFill>
                  <a:srgbClr val="5F8804"/>
                </a:solidFill>
              </a:rPr>
              <a:t>(</a:t>
            </a:r>
            <a:r>
              <a:rPr lang="en-US" sz="1600" b="1" i="1" dirty="0" err="1">
                <a:solidFill>
                  <a:srgbClr val="5F8804"/>
                </a:solidFill>
              </a:rPr>
              <a:t>QDMatch:football</a:t>
            </a:r>
            <a:r>
              <a:rPr lang="en-US" sz="1600" b="1" i="1" dirty="0">
                <a:solidFill>
                  <a:srgbClr val="5F8804"/>
                </a:solidFill>
              </a:rPr>
              <a:t> is a feature to say there’s a Q&amp;A word match, which can help.)</a:t>
            </a:r>
          </a:p>
          <a:p>
            <a:pPr marL="0" indent="0">
              <a:buNone/>
            </a:pPr>
            <a:r>
              <a:rPr lang="en-US" sz="2000" b="1" dirty="0">
                <a:solidFill>
                  <a:schemeClr val="tx1"/>
                </a:solidFill>
              </a:rPr>
              <a:t>The parameters U are trained with a margin ranking loss:   supporting facts should score higher than non-supporting facts.</a:t>
            </a:r>
          </a:p>
        </p:txBody>
      </p:sp>
    </p:spTree>
    <p:extLst>
      <p:ext uri="{BB962C8B-B14F-4D97-AF65-F5344CB8AC3E}">
        <p14:creationId xmlns:p14="http://schemas.microsoft.com/office/powerpoint/2010/main" val="4006854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function: 2</a:t>
            </a:r>
            <a:r>
              <a:rPr lang="en-US" baseline="30000" dirty="0"/>
              <a:t>nd </a:t>
            </a:r>
            <a:r>
              <a:rPr lang="en-US" dirty="0"/>
              <a:t>hop </a:t>
            </a:r>
          </a:p>
        </p:txBody>
      </p:sp>
      <p:sp>
        <p:nvSpPr>
          <p:cNvPr id="3" name="Content Placeholder 2"/>
          <p:cNvSpPr>
            <a:spLocks noGrp="1"/>
          </p:cNvSpPr>
          <p:nvPr>
            <p:ph idx="1"/>
          </p:nvPr>
        </p:nvSpPr>
        <p:spPr>
          <a:xfrm>
            <a:off x="549275" y="1600200"/>
            <a:ext cx="8042276" cy="4960903"/>
          </a:xfrm>
        </p:spPr>
        <p:txBody>
          <a:bodyPr>
            <a:normAutofit/>
          </a:bodyPr>
          <a:lstStyle/>
          <a:p>
            <a:r>
              <a:rPr lang="en-US" dirty="0"/>
              <a:t>On the 2</a:t>
            </a:r>
            <a:r>
              <a:rPr lang="en-US" baseline="30000" dirty="0"/>
              <a:t>nd</a:t>
            </a:r>
            <a:r>
              <a:rPr lang="en-US" dirty="0"/>
              <a:t> hop we match question &amp; 1</a:t>
            </a:r>
            <a:r>
              <a:rPr lang="en-US" baseline="30000" dirty="0"/>
              <a:t>st</a:t>
            </a:r>
            <a:r>
              <a:rPr lang="en-US" dirty="0"/>
              <a:t> hop to new fact:</a:t>
            </a:r>
          </a:p>
          <a:p>
            <a:pPr marL="0" indent="0">
              <a:buNone/>
            </a:pPr>
            <a:r>
              <a:rPr lang="en-US" dirty="0">
                <a:solidFill>
                  <a:srgbClr val="5F8804"/>
                </a:solidFill>
              </a:rPr>
              <a:t>Match( </a:t>
            </a:r>
            <a:r>
              <a:rPr lang="en-US" sz="2200" dirty="0">
                <a:solidFill>
                  <a:srgbClr val="0000FF"/>
                </a:solidFill>
              </a:rPr>
              <a:t>[Where is the football ?, John picked up the football]</a:t>
            </a:r>
            <a:r>
              <a:rPr lang="en-US" dirty="0">
                <a:solidFill>
                  <a:srgbClr val="5F8804"/>
                </a:solidFill>
              </a:rPr>
              <a:t>,                    </a:t>
            </a:r>
            <a:r>
              <a:rPr lang="en-US" dirty="0">
                <a:solidFill>
                  <a:schemeClr val="bg1"/>
                </a:solidFill>
              </a:rPr>
              <a:t>J </a:t>
            </a:r>
            <a:r>
              <a:rPr lang="en-US" dirty="0">
                <a:solidFill>
                  <a:srgbClr val="5F8804"/>
                </a:solidFill>
              </a:rPr>
              <a:t>         </a:t>
            </a:r>
            <a:r>
              <a:rPr lang="en-US" sz="2200" dirty="0">
                <a:solidFill>
                  <a:srgbClr val="5F8804"/>
                </a:solidFill>
              </a:rPr>
              <a:t>John is in the playground)</a:t>
            </a:r>
          </a:p>
          <a:p>
            <a:r>
              <a:rPr lang="en-US" dirty="0"/>
              <a:t>We use the same </a:t>
            </a:r>
            <a:r>
              <a:rPr lang="en-US" dirty="0" err="1"/>
              <a:t>q</a:t>
            </a:r>
            <a:r>
              <a:rPr lang="en-US" baseline="30000" dirty="0" err="1"/>
              <a:t>T</a:t>
            </a:r>
            <a:r>
              <a:rPr lang="en-US" dirty="0" err="1"/>
              <a:t>U</a:t>
            </a:r>
            <a:r>
              <a:rPr lang="en-US" baseline="30000" dirty="0" err="1"/>
              <a:t>T</a:t>
            </a:r>
            <a:r>
              <a:rPr lang="en-US" dirty="0" err="1"/>
              <a:t>Ud</a:t>
            </a:r>
            <a:r>
              <a:rPr lang="en-US" dirty="0"/>
              <a:t> embedding model:</a:t>
            </a:r>
          </a:p>
          <a:p>
            <a:pPr lvl="1"/>
            <a:r>
              <a:rPr lang="en-US" i="1" dirty="0">
                <a:solidFill>
                  <a:srgbClr val="0000FF"/>
                </a:solidFill>
              </a:rPr>
              <a:t>LHS features:  </a:t>
            </a:r>
            <a:r>
              <a:rPr lang="en-US" dirty="0" err="1">
                <a:solidFill>
                  <a:srgbClr val="0000FF"/>
                </a:solidFill>
              </a:rPr>
              <a:t>Q:Where</a:t>
            </a:r>
            <a:r>
              <a:rPr lang="en-US" dirty="0">
                <a:solidFill>
                  <a:srgbClr val="0000FF"/>
                </a:solidFill>
              </a:rPr>
              <a:t> </a:t>
            </a:r>
            <a:r>
              <a:rPr lang="en-US" dirty="0" err="1">
                <a:solidFill>
                  <a:srgbClr val="0000FF"/>
                </a:solidFill>
              </a:rPr>
              <a:t>Q:is</a:t>
            </a:r>
            <a:r>
              <a:rPr lang="en-US" dirty="0">
                <a:solidFill>
                  <a:srgbClr val="0000FF"/>
                </a:solidFill>
              </a:rPr>
              <a:t> </a:t>
            </a:r>
            <a:r>
              <a:rPr lang="en-US" dirty="0" err="1">
                <a:solidFill>
                  <a:srgbClr val="0000FF"/>
                </a:solidFill>
              </a:rPr>
              <a:t>Q:the</a:t>
            </a:r>
            <a:r>
              <a:rPr lang="en-US" dirty="0">
                <a:solidFill>
                  <a:srgbClr val="0000FF"/>
                </a:solidFill>
              </a:rPr>
              <a:t> </a:t>
            </a:r>
            <a:r>
              <a:rPr lang="en-US" dirty="0" err="1">
                <a:solidFill>
                  <a:srgbClr val="0000FF"/>
                </a:solidFill>
              </a:rPr>
              <a:t>Q:football</a:t>
            </a:r>
            <a:r>
              <a:rPr lang="en-US" dirty="0">
                <a:solidFill>
                  <a:srgbClr val="0000FF"/>
                </a:solidFill>
              </a:rPr>
              <a:t> Q:? Q2: John Q2:picked Q2:up Q2:the Q2:football</a:t>
            </a:r>
          </a:p>
          <a:p>
            <a:pPr lvl="1"/>
            <a:r>
              <a:rPr lang="en-US" i="1" dirty="0">
                <a:solidFill>
                  <a:schemeClr val="accent5">
                    <a:lumMod val="75000"/>
                  </a:schemeClr>
                </a:solidFill>
              </a:rPr>
              <a:t>RHS features:  </a:t>
            </a:r>
            <a:r>
              <a:rPr lang="en-US" dirty="0" err="1">
                <a:solidFill>
                  <a:schemeClr val="accent5">
                    <a:lumMod val="75000"/>
                  </a:schemeClr>
                </a:solidFill>
              </a:rPr>
              <a:t>D:John</a:t>
            </a:r>
            <a:r>
              <a:rPr lang="en-US" dirty="0">
                <a:solidFill>
                  <a:schemeClr val="accent5">
                    <a:lumMod val="75000"/>
                  </a:schemeClr>
                </a:solidFill>
              </a:rPr>
              <a:t> </a:t>
            </a:r>
            <a:r>
              <a:rPr lang="en-US" dirty="0" err="1">
                <a:solidFill>
                  <a:schemeClr val="accent5">
                    <a:lumMod val="75000"/>
                  </a:schemeClr>
                </a:solidFill>
              </a:rPr>
              <a:t>D:is</a:t>
            </a:r>
            <a:r>
              <a:rPr lang="en-US" dirty="0">
                <a:solidFill>
                  <a:schemeClr val="accent5">
                    <a:lumMod val="75000"/>
                  </a:schemeClr>
                </a:solidFill>
              </a:rPr>
              <a:t> </a:t>
            </a:r>
            <a:r>
              <a:rPr lang="en-US" dirty="0" err="1">
                <a:solidFill>
                  <a:schemeClr val="accent5">
                    <a:lumMod val="75000"/>
                  </a:schemeClr>
                </a:solidFill>
              </a:rPr>
              <a:t>D:in</a:t>
            </a:r>
            <a:r>
              <a:rPr lang="en-US" dirty="0">
                <a:solidFill>
                  <a:schemeClr val="accent5">
                    <a:lumMod val="75000"/>
                  </a:schemeClr>
                </a:solidFill>
              </a:rPr>
              <a:t> </a:t>
            </a:r>
            <a:r>
              <a:rPr lang="en-US" dirty="0" err="1">
                <a:solidFill>
                  <a:schemeClr val="accent5">
                    <a:lumMod val="75000"/>
                  </a:schemeClr>
                </a:solidFill>
              </a:rPr>
              <a:t>D:the</a:t>
            </a:r>
            <a:r>
              <a:rPr lang="en-US" dirty="0">
                <a:solidFill>
                  <a:schemeClr val="accent5">
                    <a:lumMod val="75000"/>
                  </a:schemeClr>
                </a:solidFill>
              </a:rPr>
              <a:t> </a:t>
            </a:r>
            <a:r>
              <a:rPr lang="en-US" dirty="0" err="1">
                <a:solidFill>
                  <a:schemeClr val="accent5">
                    <a:lumMod val="75000"/>
                  </a:schemeClr>
                </a:solidFill>
              </a:rPr>
              <a:t>D:playground</a:t>
            </a:r>
            <a:r>
              <a:rPr lang="en-US" dirty="0">
                <a:solidFill>
                  <a:schemeClr val="accent5">
                    <a:lumMod val="75000"/>
                  </a:schemeClr>
                </a:solidFill>
              </a:rPr>
              <a:t> </a:t>
            </a:r>
            <a:r>
              <a:rPr lang="en-US" dirty="0" err="1">
                <a:solidFill>
                  <a:schemeClr val="accent5">
                    <a:lumMod val="75000"/>
                  </a:schemeClr>
                </a:solidFill>
              </a:rPr>
              <a:t>QDMatch:the</a:t>
            </a:r>
            <a:r>
              <a:rPr lang="en-US" dirty="0">
                <a:solidFill>
                  <a:schemeClr val="accent5">
                    <a:lumMod val="75000"/>
                  </a:schemeClr>
                </a:solidFill>
              </a:rPr>
              <a:t> </a:t>
            </a:r>
            <a:r>
              <a:rPr lang="en-US" dirty="0" err="1">
                <a:solidFill>
                  <a:schemeClr val="accent5">
                    <a:lumMod val="75000"/>
                  </a:schemeClr>
                </a:solidFill>
              </a:rPr>
              <a:t>QDMatch:is</a:t>
            </a:r>
            <a:r>
              <a:rPr lang="en-US" dirty="0">
                <a:solidFill>
                  <a:schemeClr val="accent5">
                    <a:lumMod val="75000"/>
                  </a:schemeClr>
                </a:solidFill>
              </a:rPr>
              <a:t> .. Q2DMatch:John </a:t>
            </a:r>
          </a:p>
          <a:p>
            <a:pPr marL="349250" lvl="1" indent="0">
              <a:buNone/>
            </a:pPr>
            <a:endParaRPr lang="en-US" dirty="0">
              <a:solidFill>
                <a:schemeClr val="accent5">
                  <a:lumMod val="75000"/>
                </a:schemeClr>
              </a:solidFill>
            </a:endParaRPr>
          </a:p>
          <a:p>
            <a:endParaRPr lang="en-US" dirty="0"/>
          </a:p>
        </p:txBody>
      </p:sp>
    </p:spTree>
    <p:extLst>
      <p:ext uri="{BB962C8B-B14F-4D97-AF65-F5344CB8AC3E}">
        <p14:creationId xmlns:p14="http://schemas.microsoft.com/office/powerpoint/2010/main" val="948427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function</a:t>
            </a:r>
          </a:p>
        </p:txBody>
      </p:sp>
      <p:sp>
        <p:nvSpPr>
          <p:cNvPr id="6" name="TextBox 5"/>
          <p:cNvSpPr txBox="1"/>
          <p:nvPr/>
        </p:nvSpPr>
        <p:spPr>
          <a:xfrm>
            <a:off x="676564" y="1656571"/>
            <a:ext cx="2670648" cy="369332"/>
          </a:xfrm>
          <a:prstGeom prst="rect">
            <a:avLst/>
          </a:prstGeom>
          <a:noFill/>
        </p:spPr>
        <p:txBody>
          <a:bodyPr wrap="square" rtlCol="0">
            <a:spAutoFit/>
          </a:bodyPr>
          <a:lstStyle/>
          <a:p>
            <a:r>
              <a:rPr lang="en-US" dirty="0"/>
              <a:t>Minimize:</a:t>
            </a:r>
          </a:p>
        </p:txBody>
      </p:sp>
      <p:sp>
        <p:nvSpPr>
          <p:cNvPr id="7" name="TextBox 6"/>
          <p:cNvSpPr txBox="1"/>
          <p:nvPr/>
        </p:nvSpPr>
        <p:spPr>
          <a:xfrm>
            <a:off x="759651" y="4498801"/>
            <a:ext cx="7831899" cy="2585323"/>
          </a:xfrm>
          <a:prstGeom prst="rect">
            <a:avLst/>
          </a:prstGeom>
          <a:noFill/>
        </p:spPr>
        <p:txBody>
          <a:bodyPr wrap="square" rtlCol="0">
            <a:spAutoFit/>
          </a:bodyPr>
          <a:lstStyle/>
          <a:p>
            <a:r>
              <a:rPr lang="en-US" dirty="0"/>
              <a:t>Where: </a:t>
            </a:r>
            <a:r>
              <a:rPr lang="en-US" dirty="0">
                <a:solidFill>
                  <a:srgbClr val="0000FF"/>
                </a:solidFill>
              </a:rPr>
              <a:t>S</a:t>
            </a:r>
            <a:r>
              <a:rPr lang="en-US" baseline="-25000" dirty="0">
                <a:solidFill>
                  <a:srgbClr val="0000FF"/>
                </a:solidFill>
              </a:rPr>
              <a:t>O</a:t>
            </a:r>
            <a:r>
              <a:rPr lang="en-US" dirty="0">
                <a:solidFill>
                  <a:srgbClr val="0000FF"/>
                </a:solidFill>
              </a:rPr>
              <a:t> is the matching function for the Output component.    </a:t>
            </a:r>
          </a:p>
          <a:p>
            <a:r>
              <a:rPr lang="en-US" dirty="0">
                <a:solidFill>
                  <a:srgbClr val="0000FF"/>
                </a:solidFill>
              </a:rPr>
              <a:t>            S</a:t>
            </a:r>
            <a:r>
              <a:rPr lang="en-US" baseline="-25000" dirty="0">
                <a:solidFill>
                  <a:srgbClr val="0000FF"/>
                </a:solidFill>
              </a:rPr>
              <a:t>R</a:t>
            </a:r>
            <a:r>
              <a:rPr lang="en-US" dirty="0">
                <a:solidFill>
                  <a:srgbClr val="0000FF"/>
                </a:solidFill>
              </a:rPr>
              <a:t> is the matching function for the Response component.</a:t>
            </a:r>
          </a:p>
          <a:p>
            <a:r>
              <a:rPr lang="en-US" dirty="0">
                <a:solidFill>
                  <a:srgbClr val="0000FF"/>
                </a:solidFill>
              </a:rPr>
              <a:t>            x is the input question. </a:t>
            </a:r>
          </a:p>
          <a:p>
            <a:r>
              <a:rPr lang="en-US" dirty="0">
                <a:solidFill>
                  <a:srgbClr val="0000FF"/>
                </a:solidFill>
              </a:rPr>
              <a:t>            m</a:t>
            </a:r>
            <a:r>
              <a:rPr lang="en-US" baseline="-25000" dirty="0">
                <a:solidFill>
                  <a:srgbClr val="0000FF"/>
                </a:solidFill>
              </a:rPr>
              <a:t>O1 </a:t>
            </a:r>
            <a:r>
              <a:rPr lang="en-US" dirty="0">
                <a:solidFill>
                  <a:srgbClr val="0000FF"/>
                </a:solidFill>
              </a:rPr>
              <a:t>is the first true supporting memory (fact).   </a:t>
            </a:r>
          </a:p>
          <a:p>
            <a:r>
              <a:rPr lang="en-US" dirty="0">
                <a:solidFill>
                  <a:srgbClr val="0000FF"/>
                </a:solidFill>
              </a:rPr>
              <a:t>            m</a:t>
            </a:r>
            <a:r>
              <a:rPr lang="en-US" baseline="-25000" dirty="0">
                <a:solidFill>
                  <a:srgbClr val="0000FF"/>
                </a:solidFill>
              </a:rPr>
              <a:t>O2 </a:t>
            </a:r>
            <a:r>
              <a:rPr lang="en-US" dirty="0">
                <a:solidFill>
                  <a:srgbClr val="0000FF"/>
                </a:solidFill>
              </a:rPr>
              <a:t>is the first second supporting memory (fact).</a:t>
            </a:r>
          </a:p>
          <a:p>
            <a:r>
              <a:rPr lang="en-US" dirty="0">
                <a:solidFill>
                  <a:srgbClr val="0000FF"/>
                </a:solidFill>
              </a:rPr>
              <a:t>            r is the response</a:t>
            </a:r>
          </a:p>
          <a:p>
            <a:r>
              <a:rPr lang="en-US" dirty="0"/>
              <a:t>            </a:t>
            </a:r>
            <a:r>
              <a:rPr lang="en-US" dirty="0">
                <a:solidFill>
                  <a:schemeClr val="accent4">
                    <a:lumMod val="50000"/>
                  </a:schemeClr>
                </a:solidFill>
              </a:rPr>
              <a:t>True facts and responses m</a:t>
            </a:r>
            <a:r>
              <a:rPr lang="en-US" baseline="-25000" dirty="0">
                <a:solidFill>
                  <a:schemeClr val="accent4">
                    <a:lumMod val="50000"/>
                  </a:schemeClr>
                </a:solidFill>
              </a:rPr>
              <a:t>O1, </a:t>
            </a:r>
            <a:r>
              <a:rPr lang="en-US" dirty="0">
                <a:solidFill>
                  <a:schemeClr val="accent4">
                    <a:lumMod val="50000"/>
                  </a:schemeClr>
                </a:solidFill>
              </a:rPr>
              <a:t>m</a:t>
            </a:r>
            <a:r>
              <a:rPr lang="en-US" baseline="-25000" dirty="0">
                <a:solidFill>
                  <a:schemeClr val="accent4">
                    <a:lumMod val="50000"/>
                  </a:schemeClr>
                </a:solidFill>
              </a:rPr>
              <a:t>O2  </a:t>
            </a:r>
            <a:r>
              <a:rPr lang="en-US" dirty="0">
                <a:solidFill>
                  <a:schemeClr val="accent4">
                    <a:lumMod val="50000"/>
                  </a:schemeClr>
                </a:solidFill>
              </a:rPr>
              <a:t>and r should have higher scores than all other facts and responses by a given margin.</a:t>
            </a:r>
          </a:p>
          <a:p>
            <a:endParaRPr lang="en-US" dirty="0"/>
          </a:p>
        </p:txBody>
      </p:sp>
      <p:pic>
        <p:nvPicPr>
          <p:cNvPr id="9" name="Picture 8" descr="eq2.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9274" y="2036150"/>
            <a:ext cx="8594725" cy="2487947"/>
          </a:xfrm>
          <a:prstGeom prst="rect">
            <a:avLst/>
          </a:prstGeom>
        </p:spPr>
      </p:pic>
    </p:spTree>
    <p:extLst>
      <p:ext uri="{BB962C8B-B14F-4D97-AF65-F5344CB8AC3E}">
        <p14:creationId xmlns:p14="http://schemas.microsoft.com/office/powerpoint/2010/main" val="4159477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triples</a:t>
            </a:r>
          </a:p>
        </p:txBody>
      </p:sp>
      <p:sp>
        <p:nvSpPr>
          <p:cNvPr id="3" name="Content Placeholder 2"/>
          <p:cNvSpPr>
            <a:spLocks noGrp="1"/>
          </p:cNvSpPr>
          <p:nvPr>
            <p:ph idx="1"/>
          </p:nvPr>
        </p:nvSpPr>
        <p:spPr>
          <a:xfrm>
            <a:off x="549274" y="1600201"/>
            <a:ext cx="8281645" cy="5102002"/>
          </a:xfrm>
        </p:spPr>
        <p:txBody>
          <a:bodyPr>
            <a:normAutofit fontScale="92500" lnSpcReduction="20000"/>
          </a:bodyPr>
          <a:lstStyle/>
          <a:p>
            <a:r>
              <a:rPr lang="en-US" dirty="0">
                <a:solidFill>
                  <a:srgbClr val="595959"/>
                </a:solidFill>
              </a:rPr>
              <a:t>We also need time information for the </a:t>
            </a:r>
            <a:r>
              <a:rPr lang="en-US" dirty="0" err="1">
                <a:solidFill>
                  <a:srgbClr val="595959"/>
                </a:solidFill>
              </a:rPr>
              <a:t>bAbI</a:t>
            </a:r>
            <a:r>
              <a:rPr lang="en-US" dirty="0">
                <a:solidFill>
                  <a:srgbClr val="595959"/>
                </a:solidFill>
              </a:rPr>
              <a:t> tasks.  </a:t>
            </a:r>
            <a:r>
              <a:rPr lang="en-US" dirty="0">
                <a:solidFill>
                  <a:srgbClr val="0000FF"/>
                </a:solidFill>
              </a:rPr>
              <a:t>We tried adding absolute time as a feature: it works, but the following idea can be better:</a:t>
            </a:r>
          </a:p>
          <a:p>
            <a:r>
              <a:rPr lang="en-US" dirty="0"/>
              <a:t>Seems to work better if we compare triples:</a:t>
            </a:r>
          </a:p>
          <a:p>
            <a:r>
              <a:rPr lang="en-US" dirty="0">
                <a:solidFill>
                  <a:srgbClr val="5F8804"/>
                </a:solidFill>
              </a:rPr>
              <a:t>Match(Q,D,D’) </a:t>
            </a:r>
            <a:r>
              <a:rPr lang="en-US" dirty="0"/>
              <a:t>returns </a:t>
            </a:r>
            <a:r>
              <a:rPr lang="en-US" dirty="0">
                <a:solidFill>
                  <a:srgbClr val="0000FF"/>
                </a:solidFill>
              </a:rPr>
              <a:t>&lt; 0 </a:t>
            </a:r>
            <a:r>
              <a:rPr lang="en-US" dirty="0"/>
              <a:t>if </a:t>
            </a:r>
            <a:r>
              <a:rPr lang="en-US" dirty="0">
                <a:solidFill>
                  <a:srgbClr val="0000FF"/>
                </a:solidFill>
              </a:rPr>
              <a:t>D</a:t>
            </a:r>
            <a:r>
              <a:rPr lang="en-US" dirty="0"/>
              <a:t> is better than </a:t>
            </a:r>
            <a:r>
              <a:rPr lang="en-US" dirty="0">
                <a:solidFill>
                  <a:srgbClr val="0000FF"/>
                </a:solidFill>
              </a:rPr>
              <a:t>D’</a:t>
            </a:r>
          </a:p>
          <a:p>
            <a:pPr marL="0" indent="0">
              <a:buNone/>
            </a:pPr>
            <a:r>
              <a:rPr lang="en-US" dirty="0"/>
              <a:t>                          returns </a:t>
            </a:r>
            <a:r>
              <a:rPr lang="en-US" dirty="0">
                <a:solidFill>
                  <a:srgbClr val="0000FF"/>
                </a:solidFill>
              </a:rPr>
              <a:t>&gt; 0 </a:t>
            </a:r>
            <a:r>
              <a:rPr lang="en-US" dirty="0"/>
              <a:t>if </a:t>
            </a:r>
            <a:r>
              <a:rPr lang="en-US" dirty="0">
                <a:solidFill>
                  <a:srgbClr val="0000FF"/>
                </a:solidFill>
              </a:rPr>
              <a:t>D’</a:t>
            </a:r>
            <a:r>
              <a:rPr lang="en-US" dirty="0"/>
              <a:t> is better than </a:t>
            </a:r>
            <a:r>
              <a:rPr lang="en-US" dirty="0">
                <a:solidFill>
                  <a:srgbClr val="0000FF"/>
                </a:solidFill>
              </a:rPr>
              <a:t>D</a:t>
            </a:r>
          </a:p>
          <a:p>
            <a:pPr marL="0" indent="0">
              <a:buNone/>
            </a:pPr>
            <a:r>
              <a:rPr lang="en-US" i="1" dirty="0"/>
              <a:t>We can loop through memories, keep best </a:t>
            </a:r>
            <a:r>
              <a:rPr lang="en-US" i="1" dirty="0">
                <a:solidFill>
                  <a:srgbClr val="0000FF"/>
                </a:solidFill>
              </a:rPr>
              <a:t>m</a:t>
            </a:r>
            <a:r>
              <a:rPr lang="en-US" i="1" baseline="-25000" dirty="0">
                <a:solidFill>
                  <a:srgbClr val="0000FF"/>
                </a:solidFill>
              </a:rPr>
              <a:t>i </a:t>
            </a:r>
            <a:r>
              <a:rPr lang="en-US" i="1" dirty="0"/>
              <a:t>at each step.</a:t>
            </a:r>
          </a:p>
          <a:p>
            <a:pPr marL="0" indent="0">
              <a:buNone/>
            </a:pPr>
            <a:r>
              <a:rPr lang="en-US" dirty="0"/>
              <a:t>Now the features include </a:t>
            </a:r>
            <a:r>
              <a:rPr lang="en-US" i="1" dirty="0"/>
              <a:t>relative </a:t>
            </a:r>
            <a:r>
              <a:rPr lang="en-US" dirty="0"/>
              <a:t>time features:</a:t>
            </a:r>
          </a:p>
          <a:p>
            <a:pPr marL="0" indent="0">
              <a:buNone/>
            </a:pPr>
            <a:r>
              <a:rPr lang="en-US" i="1" dirty="0">
                <a:solidFill>
                  <a:srgbClr val="5F8804"/>
                </a:solidFill>
              </a:rPr>
              <a:t>L.H.S:  same as before</a:t>
            </a:r>
          </a:p>
          <a:p>
            <a:pPr marL="0" indent="0">
              <a:buNone/>
            </a:pPr>
            <a:r>
              <a:rPr lang="en-US" i="1" dirty="0">
                <a:solidFill>
                  <a:srgbClr val="5F8804"/>
                </a:solidFill>
              </a:rPr>
              <a:t>R.H.S:  </a:t>
            </a:r>
            <a:r>
              <a:rPr lang="en-US" dirty="0">
                <a:solidFill>
                  <a:srgbClr val="5F8804"/>
                </a:solidFill>
              </a:rPr>
              <a:t>features(D)  DbeforeQ:</a:t>
            </a:r>
            <a:r>
              <a:rPr lang="en-US" i="1" dirty="0">
                <a:solidFill>
                  <a:srgbClr val="5F8804"/>
                </a:solidFill>
              </a:rPr>
              <a:t>0-or-1            </a:t>
            </a:r>
          </a:p>
          <a:p>
            <a:pPr marL="0" indent="0">
              <a:buNone/>
            </a:pPr>
            <a:r>
              <a:rPr lang="en-US" dirty="0">
                <a:solidFill>
                  <a:srgbClr val="5F8804"/>
                </a:solidFill>
              </a:rPr>
              <a:t>          -features(D’) D’beforeQ:</a:t>
            </a:r>
            <a:r>
              <a:rPr lang="en-US" i="1" dirty="0">
                <a:solidFill>
                  <a:srgbClr val="5F8804"/>
                </a:solidFill>
              </a:rPr>
              <a:t>0-or-1  </a:t>
            </a:r>
            <a:r>
              <a:rPr lang="en-US" dirty="0">
                <a:solidFill>
                  <a:srgbClr val="5F8804"/>
                </a:solidFill>
              </a:rPr>
              <a:t>DbeforeD’:</a:t>
            </a:r>
            <a:r>
              <a:rPr lang="en-US" i="1" dirty="0">
                <a:solidFill>
                  <a:srgbClr val="5F8804"/>
                </a:solidFill>
              </a:rPr>
              <a:t>0-or-1</a:t>
            </a:r>
          </a:p>
        </p:txBody>
      </p:sp>
    </p:spTree>
    <p:extLst>
      <p:ext uri="{BB962C8B-B14F-4D97-AF65-F5344CB8AC3E}">
        <p14:creationId xmlns:p14="http://schemas.microsoft.com/office/powerpoint/2010/main" val="1505685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Intelligent Conversational Agents</a:t>
            </a:r>
          </a:p>
        </p:txBody>
      </p:sp>
      <p:pic>
        <p:nvPicPr>
          <p:cNvPr id="4" name="Content Placeholder 3" descr="goodsong.jpg"/>
          <p:cNvPicPr>
            <a:picLocks noGrp="1" noChangeAspect="1"/>
          </p:cNvPicPr>
          <p:nvPr>
            <p:ph idx="1"/>
          </p:nvPr>
        </p:nvPicPr>
        <p:blipFill>
          <a:blip r:embed="rId2">
            <a:extLst>
              <a:ext uri="{28A0092B-C50C-407E-A947-70E740481C1C}">
                <a14:useLocalDpi xmlns:a14="http://schemas.microsoft.com/office/drawing/2010/main" val="0"/>
              </a:ext>
            </a:extLst>
          </a:blip>
          <a:srcRect l="-88871" r="-88871"/>
          <a:stretch>
            <a:fillRect/>
          </a:stretch>
        </p:blipFill>
        <p:spPr/>
      </p:pic>
    </p:spTree>
    <p:extLst>
      <p:ext uri="{BB962C8B-B14F-4D97-AF65-F5344CB8AC3E}">
        <p14:creationId xmlns:p14="http://schemas.microsoft.com/office/powerpoint/2010/main" val="2687196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56" y="107576"/>
            <a:ext cx="8771593" cy="842039"/>
          </a:xfrm>
        </p:spPr>
        <p:txBody>
          <a:bodyPr/>
          <a:lstStyle/>
          <a:p>
            <a:r>
              <a:rPr lang="en-US" sz="3200" dirty="0"/>
              <a:t>Comparing triples: Objective and Inference</a:t>
            </a:r>
          </a:p>
        </p:txBody>
      </p:sp>
      <p:pic>
        <p:nvPicPr>
          <p:cNvPr id="5" name="Picture 4" descr="eq3.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300570"/>
            <a:ext cx="9013822" cy="1851324"/>
          </a:xfrm>
          <a:prstGeom prst="rect">
            <a:avLst/>
          </a:prstGeom>
        </p:spPr>
      </p:pic>
      <p:sp>
        <p:nvSpPr>
          <p:cNvPr id="6" name="TextBox 5"/>
          <p:cNvSpPr txBox="1"/>
          <p:nvPr/>
        </p:nvSpPr>
        <p:spPr>
          <a:xfrm>
            <a:off x="543071" y="3361904"/>
            <a:ext cx="7756980" cy="1200329"/>
          </a:xfrm>
          <a:prstGeom prst="rect">
            <a:avLst/>
          </a:prstGeom>
          <a:noFill/>
        </p:spPr>
        <p:txBody>
          <a:bodyPr wrap="square" rtlCol="0">
            <a:spAutoFit/>
          </a:bodyPr>
          <a:lstStyle/>
          <a:p>
            <a:r>
              <a:rPr lang="en-US" dirty="0">
                <a:solidFill>
                  <a:srgbClr val="0000FF"/>
                </a:solidFill>
              </a:rPr>
              <a:t>Similar to before, except now for both m</a:t>
            </a:r>
            <a:r>
              <a:rPr lang="en-US" baseline="-25000" dirty="0">
                <a:solidFill>
                  <a:srgbClr val="0000FF"/>
                </a:solidFill>
              </a:rPr>
              <a:t>o1</a:t>
            </a:r>
            <a:r>
              <a:rPr lang="en-US" dirty="0">
                <a:solidFill>
                  <a:srgbClr val="0000FF"/>
                </a:solidFill>
              </a:rPr>
              <a:t> and m</a:t>
            </a:r>
            <a:r>
              <a:rPr lang="en-US" baseline="-25000" dirty="0">
                <a:solidFill>
                  <a:srgbClr val="0000FF"/>
                </a:solidFill>
              </a:rPr>
              <a:t>o2</a:t>
            </a:r>
            <a:r>
              <a:rPr lang="en-US" dirty="0">
                <a:solidFill>
                  <a:srgbClr val="0000FF"/>
                </a:solidFill>
              </a:rPr>
              <a:t> we need to have two terms considering them as the second or third argument to the </a:t>
            </a:r>
            <a:r>
              <a:rPr lang="en-US" dirty="0" err="1">
                <a:solidFill>
                  <a:srgbClr val="0000FF"/>
                </a:solidFill>
              </a:rPr>
              <a:t>S</a:t>
            </a:r>
            <a:r>
              <a:rPr lang="en-US" baseline="-25000" dirty="0" err="1">
                <a:solidFill>
                  <a:srgbClr val="0000FF"/>
                </a:solidFill>
              </a:rPr>
              <a:t>Ot</a:t>
            </a:r>
            <a:r>
              <a:rPr lang="en-US" dirty="0">
                <a:solidFill>
                  <a:srgbClr val="0000FF"/>
                </a:solidFill>
              </a:rPr>
              <a:t> as they may appear on either side during inference:</a:t>
            </a:r>
          </a:p>
          <a:p>
            <a:endParaRPr lang="en-US" dirty="0"/>
          </a:p>
        </p:txBody>
      </p:sp>
      <p:pic>
        <p:nvPicPr>
          <p:cNvPr id="7" name="Picture 6" descr="eq4.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0551" y="4433416"/>
            <a:ext cx="8001000" cy="2438400"/>
          </a:xfrm>
          <a:prstGeom prst="rect">
            <a:avLst/>
          </a:prstGeom>
        </p:spPr>
      </p:pic>
    </p:spTree>
    <p:extLst>
      <p:ext uri="{BB962C8B-B14F-4D97-AF65-F5344CB8AC3E}">
        <p14:creationId xmlns:p14="http://schemas.microsoft.com/office/powerpoint/2010/main" val="3768407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bAbI</a:t>
            </a:r>
            <a:r>
              <a:rPr lang="en-US" dirty="0"/>
              <a:t> Experiment 1</a:t>
            </a:r>
          </a:p>
        </p:txBody>
      </p:sp>
      <p:pic>
        <p:nvPicPr>
          <p:cNvPr id="4" name="Content Placeholder 3" descr="res1.png"/>
          <p:cNvPicPr>
            <a:picLocks noGrp="1" noChangeAspect="1"/>
          </p:cNvPicPr>
          <p:nvPr>
            <p:ph idx="1"/>
          </p:nvPr>
        </p:nvPicPr>
        <p:blipFill>
          <a:blip r:embed="rId2" cstate="email">
            <a:extLst>
              <a:ext uri="{28A0092B-C50C-407E-A947-70E740481C1C}">
                <a14:useLocalDpi xmlns:a14="http://schemas.microsoft.com/office/drawing/2010/main" val="0"/>
              </a:ext>
            </a:extLst>
          </a:blip>
          <a:srcRect t="-45038" b="-45038"/>
          <a:stretch>
            <a:fillRect/>
          </a:stretch>
        </p:blipFill>
        <p:spPr>
          <a:xfrm>
            <a:off x="549275" y="2341080"/>
            <a:ext cx="8042275" cy="4343400"/>
          </a:xfrm>
        </p:spPr>
      </p:pic>
      <p:sp>
        <p:nvSpPr>
          <p:cNvPr id="6" name="TextBox 5"/>
          <p:cNvSpPr txBox="1"/>
          <p:nvPr/>
        </p:nvSpPr>
        <p:spPr>
          <a:xfrm>
            <a:off x="549275" y="1587577"/>
            <a:ext cx="8042275" cy="1908215"/>
          </a:xfrm>
          <a:prstGeom prst="rect">
            <a:avLst/>
          </a:prstGeom>
          <a:noFill/>
        </p:spPr>
        <p:txBody>
          <a:bodyPr wrap="square" rtlCol="0">
            <a:spAutoFit/>
          </a:bodyPr>
          <a:lstStyle/>
          <a:p>
            <a:pPr marL="285750" indent="-285750">
              <a:buFont typeface="Arial"/>
              <a:buChar char="•"/>
            </a:pPr>
            <a:r>
              <a:rPr lang="en-US" sz="2000" dirty="0"/>
              <a:t>10k sentences. (Actor: only ask questions about actors.)</a:t>
            </a:r>
          </a:p>
          <a:p>
            <a:pPr marL="285750" indent="-285750">
              <a:buFont typeface="Arial"/>
              <a:buChar char="•"/>
            </a:pPr>
            <a:r>
              <a:rPr lang="en-US" sz="2000" dirty="0"/>
              <a:t>Difficulty: </a:t>
            </a:r>
            <a:r>
              <a:rPr lang="en-US" dirty="0"/>
              <a:t>how many sentences in the past when entity mentioned.</a:t>
            </a:r>
          </a:p>
          <a:p>
            <a:pPr marL="285750" indent="-285750">
              <a:buFont typeface="Arial"/>
              <a:buChar char="•"/>
            </a:pPr>
            <a:r>
              <a:rPr lang="en-US" sz="2000" dirty="0"/>
              <a:t>Fully supervised (supporting sentences are labeled).</a:t>
            </a:r>
          </a:p>
          <a:p>
            <a:pPr marL="285750" indent="-285750">
              <a:buFont typeface="Arial"/>
              <a:buChar char="•"/>
            </a:pPr>
            <a:r>
              <a:rPr lang="en-US" sz="2000" dirty="0"/>
              <a:t>Compare RNN (no supervision) </a:t>
            </a:r>
          </a:p>
          <a:p>
            <a:r>
              <a:rPr lang="en-US" sz="2000" dirty="0"/>
              <a:t>     and </a:t>
            </a:r>
            <a:r>
              <a:rPr lang="en-US" sz="2000" dirty="0" err="1"/>
              <a:t>MemNN</a:t>
            </a:r>
            <a:r>
              <a:rPr lang="en-US" sz="2000" dirty="0"/>
              <a:t> hops </a:t>
            </a:r>
            <a:r>
              <a:rPr lang="en-US" sz="2000" i="1" dirty="0"/>
              <a:t>k = 1 or 2</a:t>
            </a:r>
            <a:r>
              <a:rPr lang="en-US" sz="2000" dirty="0"/>
              <a:t>, &amp; with/without time features.</a:t>
            </a:r>
          </a:p>
          <a:p>
            <a:pPr marL="285750" indent="-285750">
              <a:buFont typeface="Arial"/>
              <a:buChar char="•"/>
            </a:pPr>
            <a:endParaRPr lang="en-US" dirty="0"/>
          </a:p>
        </p:txBody>
      </p:sp>
      <p:sp>
        <p:nvSpPr>
          <p:cNvPr id="7" name="TextBox 6"/>
          <p:cNvSpPr txBox="1"/>
          <p:nvPr/>
        </p:nvSpPr>
        <p:spPr>
          <a:xfrm>
            <a:off x="396846" y="6006331"/>
            <a:ext cx="8320544" cy="369332"/>
          </a:xfrm>
          <a:prstGeom prst="rect">
            <a:avLst/>
          </a:prstGeom>
          <a:noFill/>
        </p:spPr>
        <p:txBody>
          <a:bodyPr wrap="square" rtlCol="0">
            <a:spAutoFit/>
          </a:bodyPr>
          <a:lstStyle/>
          <a:p>
            <a:r>
              <a:rPr lang="en-US" i="1" dirty="0"/>
              <a:t>        </a:t>
            </a:r>
            <a:r>
              <a:rPr lang="en-US" i="1" dirty="0">
                <a:solidFill>
                  <a:srgbClr val="0000FF"/>
                </a:solidFill>
              </a:rPr>
              <a:t>Difficulty 5 -- Max </a:t>
            </a:r>
            <a:r>
              <a:rPr lang="en-US" i="1" dirty="0" err="1">
                <a:solidFill>
                  <a:srgbClr val="0000FF"/>
                </a:solidFill>
              </a:rPr>
              <a:t>mem</a:t>
            </a:r>
            <a:r>
              <a:rPr lang="en-US" i="1" dirty="0">
                <a:solidFill>
                  <a:srgbClr val="0000FF"/>
                </a:solidFill>
              </a:rPr>
              <a:t>. </a:t>
            </a:r>
            <a:r>
              <a:rPr lang="en-US" i="1" dirty="0" err="1">
                <a:solidFill>
                  <a:srgbClr val="0000FF"/>
                </a:solidFill>
              </a:rPr>
              <a:t>sz</a:t>
            </a:r>
            <a:r>
              <a:rPr lang="en-US" i="1" dirty="0">
                <a:solidFill>
                  <a:srgbClr val="0000FF"/>
                </a:solidFill>
              </a:rPr>
              <a:t>. required: 65    Average </a:t>
            </a:r>
            <a:r>
              <a:rPr lang="en-US" i="1" dirty="0" err="1">
                <a:solidFill>
                  <a:srgbClr val="0000FF"/>
                </a:solidFill>
              </a:rPr>
              <a:t>mem</a:t>
            </a:r>
            <a:r>
              <a:rPr lang="en-US" i="1" dirty="0">
                <a:solidFill>
                  <a:srgbClr val="0000FF"/>
                </a:solidFill>
              </a:rPr>
              <a:t>. </a:t>
            </a:r>
            <a:r>
              <a:rPr lang="en-US" i="1" dirty="0" err="1">
                <a:solidFill>
                  <a:srgbClr val="0000FF"/>
                </a:solidFill>
              </a:rPr>
              <a:t>sz</a:t>
            </a:r>
            <a:r>
              <a:rPr lang="en-US" i="1" dirty="0">
                <a:solidFill>
                  <a:srgbClr val="0000FF"/>
                </a:solidFill>
              </a:rPr>
              <a:t>. required: 9</a:t>
            </a:r>
          </a:p>
        </p:txBody>
      </p:sp>
    </p:spTree>
    <p:extLst>
      <p:ext uri="{BB962C8B-B14F-4D97-AF65-F5344CB8AC3E}">
        <p14:creationId xmlns:p14="http://schemas.microsoft.com/office/powerpoint/2010/main" val="79519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bAbI</a:t>
            </a:r>
            <a:r>
              <a:rPr lang="en-US" dirty="0"/>
              <a:t> Experiment 1</a:t>
            </a:r>
          </a:p>
        </p:txBody>
      </p:sp>
      <p:sp>
        <p:nvSpPr>
          <p:cNvPr id="3" name="Content Placeholder 2"/>
          <p:cNvSpPr>
            <a:spLocks noGrp="1"/>
          </p:cNvSpPr>
          <p:nvPr>
            <p:ph idx="1"/>
          </p:nvPr>
        </p:nvSpPr>
        <p:spPr>
          <a:xfrm>
            <a:off x="549275" y="1600200"/>
            <a:ext cx="8042276" cy="5257800"/>
          </a:xfrm>
        </p:spPr>
        <p:txBody>
          <a:bodyPr>
            <a:normAutofit lnSpcReduction="10000"/>
          </a:bodyPr>
          <a:lstStyle/>
          <a:p>
            <a:r>
              <a:rPr lang="en-US" dirty="0"/>
              <a:t>Example test story + predictions:</a:t>
            </a:r>
          </a:p>
          <a:p>
            <a:pPr marL="0" indent="0">
              <a:buNone/>
            </a:pPr>
            <a:r>
              <a:rPr lang="en-US" dirty="0">
                <a:solidFill>
                  <a:srgbClr val="0000FF"/>
                </a:solidFill>
              </a:rPr>
              <a:t>Antoine went to the kitchen.  Antoine got the milk. Antoine travelled to the office. Antoine dropped the milk. </a:t>
            </a:r>
            <a:r>
              <a:rPr lang="en-US" dirty="0" err="1">
                <a:solidFill>
                  <a:srgbClr val="0000FF"/>
                </a:solidFill>
              </a:rPr>
              <a:t>Sumit</a:t>
            </a:r>
            <a:r>
              <a:rPr lang="en-US" dirty="0">
                <a:solidFill>
                  <a:srgbClr val="0000FF"/>
                </a:solidFill>
              </a:rPr>
              <a:t> picked up the football.  Antoine went to the bathroom. </a:t>
            </a:r>
            <a:r>
              <a:rPr lang="en-US" dirty="0" err="1">
                <a:solidFill>
                  <a:srgbClr val="0000FF"/>
                </a:solidFill>
              </a:rPr>
              <a:t>Sumit</a:t>
            </a:r>
            <a:r>
              <a:rPr lang="en-US" dirty="0">
                <a:solidFill>
                  <a:srgbClr val="0000FF"/>
                </a:solidFill>
              </a:rPr>
              <a:t> moved to the kitchen.</a:t>
            </a:r>
          </a:p>
          <a:p>
            <a:r>
              <a:rPr lang="en-US" dirty="0"/>
              <a:t> </a:t>
            </a:r>
            <a:r>
              <a:rPr lang="en-US" i="1" dirty="0">
                <a:solidFill>
                  <a:srgbClr val="0000FF"/>
                </a:solidFill>
              </a:rPr>
              <a:t>where is the milk now?   </a:t>
            </a:r>
            <a:r>
              <a:rPr lang="en-US" dirty="0">
                <a:solidFill>
                  <a:srgbClr val="FF0000"/>
                </a:solidFill>
              </a:rPr>
              <a:t>A: office</a:t>
            </a:r>
          </a:p>
          <a:p>
            <a:r>
              <a:rPr lang="en-US" i="1" dirty="0">
                <a:solidFill>
                  <a:srgbClr val="0000FF"/>
                </a:solidFill>
              </a:rPr>
              <a:t>  where is the football?   </a:t>
            </a:r>
            <a:r>
              <a:rPr lang="en-US" dirty="0">
                <a:solidFill>
                  <a:srgbClr val="FF0000"/>
                </a:solidFill>
              </a:rPr>
              <a:t>A: kitchen</a:t>
            </a:r>
          </a:p>
          <a:p>
            <a:r>
              <a:rPr lang="en-US" dirty="0"/>
              <a:t>  </a:t>
            </a:r>
            <a:r>
              <a:rPr lang="en-US" i="1" dirty="0">
                <a:solidFill>
                  <a:srgbClr val="0000FF"/>
                </a:solidFill>
              </a:rPr>
              <a:t>where is Antoine ?</a:t>
            </a:r>
            <a:r>
              <a:rPr lang="en-US" dirty="0"/>
              <a:t>  </a:t>
            </a:r>
            <a:r>
              <a:rPr lang="en-US" dirty="0">
                <a:solidFill>
                  <a:srgbClr val="FF0000"/>
                </a:solidFill>
              </a:rPr>
              <a:t>A: bathroom</a:t>
            </a:r>
          </a:p>
          <a:p>
            <a:r>
              <a:rPr lang="en-US" dirty="0"/>
              <a:t>  </a:t>
            </a:r>
            <a:r>
              <a:rPr lang="en-US" i="1" dirty="0">
                <a:solidFill>
                  <a:srgbClr val="0000FF"/>
                </a:solidFill>
              </a:rPr>
              <a:t>where is </a:t>
            </a:r>
            <a:r>
              <a:rPr lang="en-US" i="1" dirty="0" err="1">
                <a:solidFill>
                  <a:srgbClr val="0000FF"/>
                </a:solidFill>
              </a:rPr>
              <a:t>Sumit</a:t>
            </a:r>
            <a:r>
              <a:rPr lang="en-US" i="1" dirty="0">
                <a:solidFill>
                  <a:srgbClr val="0000FF"/>
                </a:solidFill>
              </a:rPr>
              <a:t> ?</a:t>
            </a:r>
            <a:r>
              <a:rPr lang="en-US" dirty="0"/>
              <a:t>  </a:t>
            </a:r>
            <a:r>
              <a:rPr lang="en-US" dirty="0">
                <a:solidFill>
                  <a:srgbClr val="FF0000"/>
                </a:solidFill>
              </a:rPr>
              <a:t>A: kitchen</a:t>
            </a:r>
          </a:p>
          <a:p>
            <a:r>
              <a:rPr lang="en-US" dirty="0">
                <a:solidFill>
                  <a:srgbClr val="FF0000"/>
                </a:solidFill>
              </a:rPr>
              <a:t>  </a:t>
            </a:r>
            <a:r>
              <a:rPr lang="en-US" i="1" dirty="0">
                <a:solidFill>
                  <a:srgbClr val="0000FF"/>
                </a:solidFill>
              </a:rPr>
              <a:t>where was Antoine before the bathroom</a:t>
            </a:r>
            <a:r>
              <a:rPr lang="en-US" dirty="0">
                <a:solidFill>
                  <a:srgbClr val="0000FF"/>
                </a:solidFill>
              </a:rPr>
              <a:t>? </a:t>
            </a:r>
            <a:r>
              <a:rPr lang="en-US" dirty="0">
                <a:solidFill>
                  <a:srgbClr val="FF0000"/>
                </a:solidFill>
              </a:rPr>
              <a:t>A: office </a:t>
            </a:r>
          </a:p>
        </p:txBody>
      </p:sp>
    </p:spTree>
    <p:extLst>
      <p:ext uri="{BB962C8B-B14F-4D97-AF65-F5344CB8AC3E}">
        <p14:creationId xmlns:p14="http://schemas.microsoft.com/office/powerpoint/2010/main" val="137519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594725" cy="608242"/>
          </a:xfrm>
        </p:spPr>
        <p:txBody>
          <a:bodyPr/>
          <a:lstStyle/>
          <a:p>
            <a:r>
              <a:rPr lang="en-US" sz="3200" b="1" dirty="0" err="1"/>
              <a:t>Unsegmented</a:t>
            </a:r>
            <a:r>
              <a:rPr lang="en-US" sz="3200" b="1" dirty="0"/>
              <a:t> setup; R module is an RNN</a:t>
            </a:r>
          </a:p>
        </p:txBody>
      </p:sp>
      <p:sp>
        <p:nvSpPr>
          <p:cNvPr id="3" name="Content Placeholder 2"/>
          <p:cNvSpPr>
            <a:spLocks noGrp="1"/>
          </p:cNvSpPr>
          <p:nvPr>
            <p:ph idx="1"/>
          </p:nvPr>
        </p:nvSpPr>
        <p:spPr>
          <a:xfrm>
            <a:off x="549274" y="900544"/>
            <a:ext cx="8386907" cy="5749637"/>
          </a:xfrm>
        </p:spPr>
        <p:txBody>
          <a:bodyPr>
            <a:normAutofit fontScale="92500" lnSpcReduction="20000"/>
          </a:bodyPr>
          <a:lstStyle/>
          <a:p>
            <a:pPr marL="0" indent="0">
              <a:buNone/>
            </a:pPr>
            <a:r>
              <a:rPr lang="en-US" dirty="0">
                <a:solidFill>
                  <a:srgbClr val="0000FF"/>
                </a:solidFill>
              </a:rPr>
              <a:t>Joe went to the garden then Fred picked up the milk; Joe moved to the bathroom and Fred dropped the milk, and then Dan moved to the living room.</a:t>
            </a:r>
          </a:p>
          <a:p>
            <a:r>
              <a:rPr lang="en-US" i="1" dirty="0">
                <a:solidFill>
                  <a:srgbClr val="0000FF"/>
                </a:solidFill>
              </a:rPr>
              <a:t>Where is Dan? </a:t>
            </a:r>
            <a:r>
              <a:rPr lang="en-US" dirty="0">
                <a:solidFill>
                  <a:srgbClr val="FF0000"/>
                </a:solidFill>
              </a:rPr>
              <a:t>A: living room I believe</a:t>
            </a:r>
          </a:p>
          <a:p>
            <a:r>
              <a:rPr lang="en-US" i="1" dirty="0">
                <a:solidFill>
                  <a:srgbClr val="0000FF"/>
                </a:solidFill>
              </a:rPr>
              <a:t>Where is Joe? </a:t>
            </a:r>
            <a:r>
              <a:rPr lang="en-US" dirty="0">
                <a:solidFill>
                  <a:srgbClr val="FF0000"/>
                </a:solidFill>
              </a:rPr>
              <a:t>A: the bathroom</a:t>
            </a:r>
          </a:p>
          <a:p>
            <a:pPr marL="0" indent="0">
              <a:buNone/>
            </a:pPr>
            <a:r>
              <a:rPr lang="en-US" dirty="0">
                <a:solidFill>
                  <a:srgbClr val="0000FF"/>
                </a:solidFill>
              </a:rPr>
              <a:t>Fred moved to the bedroom and Joe went to the kitchen then Joe took the milk there and Dan journeyed to the bedroom; Joe discarded the milk.</a:t>
            </a:r>
          </a:p>
          <a:p>
            <a:r>
              <a:rPr lang="en-US" i="1" dirty="0">
                <a:solidFill>
                  <a:srgbClr val="0000FF"/>
                </a:solidFill>
              </a:rPr>
              <a:t>Where is the milk now?</a:t>
            </a:r>
            <a:r>
              <a:rPr lang="en-US" dirty="0">
                <a:solidFill>
                  <a:srgbClr val="0000FF"/>
                </a:solidFill>
              </a:rPr>
              <a:t> </a:t>
            </a:r>
            <a:r>
              <a:rPr lang="en-US" dirty="0">
                <a:solidFill>
                  <a:srgbClr val="FF0000"/>
                </a:solidFill>
              </a:rPr>
              <a:t>A: the milk is in the kitchen</a:t>
            </a:r>
          </a:p>
          <a:p>
            <a:r>
              <a:rPr lang="en-US" i="1" dirty="0">
                <a:solidFill>
                  <a:srgbClr val="0000FF"/>
                </a:solidFill>
              </a:rPr>
              <a:t>Where is Dan now?</a:t>
            </a:r>
            <a:r>
              <a:rPr lang="en-US" dirty="0">
                <a:solidFill>
                  <a:srgbClr val="0000FF"/>
                </a:solidFill>
              </a:rPr>
              <a:t> </a:t>
            </a:r>
            <a:r>
              <a:rPr lang="en-US" dirty="0">
                <a:solidFill>
                  <a:srgbClr val="FF0000"/>
                </a:solidFill>
              </a:rPr>
              <a:t>A: I think he is in the bedroom</a:t>
            </a:r>
          </a:p>
          <a:p>
            <a:pPr marL="0" indent="0">
              <a:buNone/>
            </a:pPr>
            <a:r>
              <a:rPr lang="en-US" dirty="0">
                <a:solidFill>
                  <a:srgbClr val="0000FF"/>
                </a:solidFill>
              </a:rPr>
              <a:t>Joe took the milk there, after that Mike travelled to the office, then Joe went to the living room, next Dan went back to the kitchen and Joe travelled to the office.</a:t>
            </a:r>
          </a:p>
          <a:p>
            <a:r>
              <a:rPr lang="en-US" i="1" dirty="0">
                <a:solidFill>
                  <a:srgbClr val="0000FF"/>
                </a:solidFill>
              </a:rPr>
              <a:t>Where is Joe now? </a:t>
            </a:r>
            <a:r>
              <a:rPr lang="en-US" dirty="0">
                <a:solidFill>
                  <a:srgbClr val="FF0000"/>
                </a:solidFill>
              </a:rPr>
              <a:t>A: I think Joe is in the office</a:t>
            </a:r>
          </a:p>
        </p:txBody>
      </p:sp>
    </p:spTree>
    <p:extLst>
      <p:ext uri="{BB962C8B-B14F-4D97-AF65-F5344CB8AC3E}">
        <p14:creationId xmlns:p14="http://schemas.microsoft.com/office/powerpoint/2010/main" val="2205264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85941"/>
          </a:xfrm>
        </p:spPr>
        <p:txBody>
          <a:bodyPr/>
          <a:lstStyle/>
          <a:p>
            <a:r>
              <a:rPr lang="en-US" sz="2800" dirty="0"/>
              <a:t>Larger QA: Reverb Dataset in (Fader et al., 13)</a:t>
            </a:r>
          </a:p>
        </p:txBody>
      </p:sp>
      <p:sp>
        <p:nvSpPr>
          <p:cNvPr id="3" name="Content Placeholder 2"/>
          <p:cNvSpPr>
            <a:spLocks noGrp="1"/>
          </p:cNvSpPr>
          <p:nvPr>
            <p:ph idx="1"/>
          </p:nvPr>
        </p:nvSpPr>
        <p:spPr>
          <a:xfrm>
            <a:off x="549275" y="1269892"/>
            <a:ext cx="8042276" cy="5467156"/>
          </a:xfrm>
        </p:spPr>
        <p:txBody>
          <a:bodyPr>
            <a:normAutofit/>
          </a:bodyPr>
          <a:lstStyle/>
          <a:p>
            <a:r>
              <a:rPr lang="en-US" dirty="0">
                <a:solidFill>
                  <a:srgbClr val="008000"/>
                </a:solidFill>
              </a:rPr>
              <a:t>14M statements, stored as (subject, relation, object) triples. Triples are REVERB extractions mined from ClueWeb09.</a:t>
            </a:r>
            <a:r>
              <a:rPr lang="de-DE" dirty="0">
                <a:solidFill>
                  <a:srgbClr val="008000"/>
                </a:solidFill>
              </a:rPr>
              <a:t>                                                                                      </a:t>
            </a:r>
          </a:p>
          <a:p>
            <a:r>
              <a:rPr lang="en-US" dirty="0"/>
              <a:t>Statements cover diverse topics: </a:t>
            </a:r>
          </a:p>
          <a:p>
            <a:pPr lvl="1"/>
            <a:r>
              <a:rPr lang="en-US" dirty="0">
                <a:solidFill>
                  <a:srgbClr val="0000FF"/>
                </a:solidFill>
              </a:rPr>
              <a:t>(</a:t>
            </a:r>
            <a:r>
              <a:rPr lang="en-US" dirty="0" err="1">
                <a:solidFill>
                  <a:srgbClr val="0000FF"/>
                </a:solidFill>
              </a:rPr>
              <a:t>milne</a:t>
            </a:r>
            <a:r>
              <a:rPr lang="en-US" dirty="0">
                <a:solidFill>
                  <a:srgbClr val="0000FF"/>
                </a:solidFill>
              </a:rPr>
              <a:t>, authored, </a:t>
            </a:r>
            <a:r>
              <a:rPr lang="en-US" dirty="0" err="1">
                <a:solidFill>
                  <a:srgbClr val="0000FF"/>
                </a:solidFill>
              </a:rPr>
              <a:t>winnie</a:t>
            </a:r>
            <a:r>
              <a:rPr lang="en-US" dirty="0">
                <a:solidFill>
                  <a:srgbClr val="0000FF"/>
                </a:solidFill>
              </a:rPr>
              <a:t>-the-pooh)</a:t>
            </a:r>
          </a:p>
          <a:p>
            <a:pPr lvl="1"/>
            <a:r>
              <a:rPr lang="en-US" dirty="0">
                <a:solidFill>
                  <a:srgbClr val="0000FF"/>
                </a:solidFill>
              </a:rPr>
              <a:t>(sheep, be-afraid-of, wolf),   </a:t>
            </a:r>
            <a:r>
              <a:rPr lang="en-US" i="1" dirty="0">
                <a:solidFill>
                  <a:srgbClr val="0000FF"/>
                </a:solidFill>
              </a:rPr>
              <a:t>etc...</a:t>
            </a:r>
          </a:p>
          <a:p>
            <a:r>
              <a:rPr lang="en-US" dirty="0"/>
              <a:t>Weakly labeled QA pairs and 35M paraphrased questions from </a:t>
            </a:r>
            <a:r>
              <a:rPr lang="en-US" dirty="0" err="1"/>
              <a:t>WikiAnswers</a:t>
            </a:r>
            <a:r>
              <a:rPr lang="en-US" dirty="0"/>
              <a:t>:</a:t>
            </a:r>
          </a:p>
          <a:p>
            <a:pPr lvl="1"/>
            <a:r>
              <a:rPr lang="en-US" dirty="0">
                <a:solidFill>
                  <a:srgbClr val="0000FF"/>
                </a:solidFill>
              </a:rPr>
              <a:t>``Who wrote the Winnie the Pooh books?</a:t>
            </a:r>
          </a:p>
          <a:p>
            <a:pPr lvl="1"/>
            <a:r>
              <a:rPr lang="en-US" dirty="0">
                <a:solidFill>
                  <a:srgbClr val="0000FF"/>
                </a:solidFill>
              </a:rPr>
              <a:t>``Who is </a:t>
            </a:r>
            <a:r>
              <a:rPr lang="en-US" dirty="0" err="1">
                <a:solidFill>
                  <a:srgbClr val="0000FF"/>
                </a:solidFill>
              </a:rPr>
              <a:t>poohs</a:t>
            </a:r>
            <a:r>
              <a:rPr lang="en-US" dirty="0">
                <a:solidFill>
                  <a:srgbClr val="0000FF"/>
                </a:solidFill>
              </a:rPr>
              <a:t> creator?’’</a:t>
            </a:r>
          </a:p>
        </p:txBody>
      </p:sp>
    </p:spTree>
    <p:extLst>
      <p:ext uri="{BB962C8B-B14F-4D97-AF65-F5344CB8AC3E}">
        <p14:creationId xmlns:p14="http://schemas.microsoft.com/office/powerpoint/2010/main" val="3007893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Results: </a:t>
            </a:r>
            <a:r>
              <a:rPr lang="en-US" sz="3600" dirty="0"/>
              <a:t>QA on Reverb data     from (Fader et al.)</a:t>
            </a:r>
          </a:p>
        </p:txBody>
      </p:sp>
      <p:sp>
        <p:nvSpPr>
          <p:cNvPr id="5" name="TextBox 4"/>
          <p:cNvSpPr txBox="1"/>
          <p:nvPr/>
        </p:nvSpPr>
        <p:spPr>
          <a:xfrm>
            <a:off x="549275" y="1728463"/>
            <a:ext cx="8042276" cy="1938992"/>
          </a:xfrm>
          <a:prstGeom prst="rect">
            <a:avLst/>
          </a:prstGeom>
          <a:noFill/>
        </p:spPr>
        <p:txBody>
          <a:bodyPr wrap="square" rtlCol="0">
            <a:spAutoFit/>
          </a:bodyPr>
          <a:lstStyle/>
          <a:p>
            <a:pPr marL="285750" indent="-285750">
              <a:buFont typeface="Arial"/>
              <a:buChar char="•"/>
            </a:pPr>
            <a:r>
              <a:rPr lang="en-US" sz="2400" dirty="0">
                <a:solidFill>
                  <a:srgbClr val="0000FF"/>
                </a:solidFill>
              </a:rPr>
              <a:t>14M statements stored in the </a:t>
            </a:r>
            <a:r>
              <a:rPr lang="en-US" sz="2400" dirty="0" err="1">
                <a:solidFill>
                  <a:srgbClr val="0000FF"/>
                </a:solidFill>
              </a:rPr>
              <a:t>memNN</a:t>
            </a:r>
            <a:r>
              <a:rPr lang="en-US" sz="2400" dirty="0">
                <a:solidFill>
                  <a:srgbClr val="0000FF"/>
                </a:solidFill>
              </a:rPr>
              <a:t> memory.</a:t>
            </a:r>
          </a:p>
          <a:p>
            <a:pPr marL="285750" indent="-285750">
              <a:buFont typeface="Arial"/>
              <a:buChar char="•"/>
            </a:pPr>
            <a:r>
              <a:rPr lang="en-US" sz="2400" i="1" dirty="0"/>
              <a:t>k=1</a:t>
            </a:r>
            <a:r>
              <a:rPr lang="en-US" sz="2400" dirty="0"/>
              <a:t> </a:t>
            </a:r>
            <a:r>
              <a:rPr lang="en-US" sz="2400" i="1" dirty="0"/>
              <a:t>loops</a:t>
            </a:r>
            <a:r>
              <a:rPr lang="en-US" sz="2400" dirty="0"/>
              <a:t> </a:t>
            </a:r>
            <a:r>
              <a:rPr lang="en-US" sz="2400" dirty="0" err="1"/>
              <a:t>MemNN</a:t>
            </a:r>
            <a:r>
              <a:rPr lang="en-US" sz="2400" dirty="0"/>
              <a:t>, </a:t>
            </a:r>
            <a:r>
              <a:rPr lang="en-US" sz="2400" i="1" dirty="0"/>
              <a:t>128-dim </a:t>
            </a:r>
            <a:r>
              <a:rPr lang="en-US" sz="2400" dirty="0"/>
              <a:t>embedding.</a:t>
            </a:r>
          </a:p>
          <a:p>
            <a:pPr marL="285750" indent="-285750">
              <a:buFont typeface="Arial"/>
              <a:buChar char="•"/>
            </a:pPr>
            <a:r>
              <a:rPr lang="en-US" sz="2400" dirty="0"/>
              <a:t>R response simply outputs top scoring statement.</a:t>
            </a:r>
          </a:p>
          <a:p>
            <a:pPr marL="285750" indent="-285750">
              <a:buFont typeface="Arial"/>
              <a:buChar char="•"/>
            </a:pPr>
            <a:r>
              <a:rPr lang="en-US" sz="2400" dirty="0"/>
              <a:t>Time features are not necessary, hence not used.</a:t>
            </a:r>
          </a:p>
          <a:p>
            <a:pPr marL="285750" indent="-285750">
              <a:buFont typeface="Arial"/>
              <a:buChar char="•"/>
            </a:pPr>
            <a:r>
              <a:rPr lang="en-US" sz="2400" dirty="0"/>
              <a:t>We also tried adding bag of words (</a:t>
            </a:r>
            <a:r>
              <a:rPr lang="en-US" sz="2400" dirty="0" err="1"/>
              <a:t>BoW</a:t>
            </a:r>
            <a:r>
              <a:rPr lang="en-US" sz="2400" dirty="0"/>
              <a:t>) features.</a:t>
            </a:r>
          </a:p>
        </p:txBody>
      </p:sp>
      <p:pic>
        <p:nvPicPr>
          <p:cNvPr id="8" name="Content Placeholder 7" descr="res2.png"/>
          <p:cNvPicPr>
            <a:picLocks noGrp="1" noChangeAspect="1"/>
          </p:cNvPicPr>
          <p:nvPr>
            <p:ph idx="1"/>
          </p:nvPr>
        </p:nvPicPr>
        <p:blipFill>
          <a:blip r:embed="rId2" cstate="email">
            <a:extLst>
              <a:ext uri="{28A0092B-C50C-407E-A947-70E740481C1C}">
                <a14:useLocalDpi xmlns:a14="http://schemas.microsoft.com/office/drawing/2010/main" val="0"/>
              </a:ext>
            </a:extLst>
          </a:blip>
          <a:srcRect t="-14323" b="-14323"/>
          <a:stretch>
            <a:fillRect/>
          </a:stretch>
        </p:blipFill>
        <p:spPr>
          <a:xfrm>
            <a:off x="1760439" y="3323763"/>
            <a:ext cx="5680411" cy="3067825"/>
          </a:xfrm>
        </p:spPr>
      </p:pic>
    </p:spTree>
    <p:extLst>
      <p:ext uri="{BB962C8B-B14F-4D97-AF65-F5344CB8AC3E}">
        <p14:creationId xmlns:p14="http://schemas.microsoft.com/office/powerpoint/2010/main" val="2631154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Fast </a:t>
            </a:r>
            <a:r>
              <a:rPr lang="en-US" sz="4000" dirty="0"/>
              <a:t>QA on Reverb data</a:t>
            </a:r>
          </a:p>
        </p:txBody>
      </p:sp>
      <p:sp>
        <p:nvSpPr>
          <p:cNvPr id="3" name="Content Placeholder 2"/>
          <p:cNvSpPr>
            <a:spLocks noGrp="1"/>
          </p:cNvSpPr>
          <p:nvPr>
            <p:ph idx="1"/>
          </p:nvPr>
        </p:nvSpPr>
        <p:spPr>
          <a:xfrm>
            <a:off x="549275" y="1600201"/>
            <a:ext cx="8042276" cy="5080850"/>
          </a:xfrm>
        </p:spPr>
        <p:txBody>
          <a:bodyPr>
            <a:normAutofit/>
          </a:bodyPr>
          <a:lstStyle/>
          <a:p>
            <a:pPr marL="0" indent="0">
              <a:buNone/>
            </a:pPr>
            <a:r>
              <a:rPr lang="en-US" dirty="0"/>
              <a:t>Scoring all 14M candidates in the memory is slow.</a:t>
            </a:r>
          </a:p>
          <a:p>
            <a:pPr marL="0" indent="0">
              <a:buNone/>
            </a:pPr>
            <a:r>
              <a:rPr lang="en-US" dirty="0"/>
              <a:t>We consider speedups using hashing in </a:t>
            </a:r>
            <a:r>
              <a:rPr lang="en-US" dirty="0">
                <a:solidFill>
                  <a:srgbClr val="0000FF"/>
                </a:solidFill>
              </a:rPr>
              <a:t>S</a:t>
            </a:r>
            <a:r>
              <a:rPr lang="en-US" dirty="0"/>
              <a:t> and </a:t>
            </a:r>
            <a:r>
              <a:rPr lang="en-US" dirty="0">
                <a:solidFill>
                  <a:srgbClr val="0000FF"/>
                </a:solidFill>
              </a:rPr>
              <a:t>O</a:t>
            </a:r>
            <a:r>
              <a:rPr lang="en-US" dirty="0"/>
              <a:t> as mentioned earlier:</a:t>
            </a:r>
          </a:p>
          <a:p>
            <a:r>
              <a:rPr lang="en-US" dirty="0"/>
              <a:t>Hashing via words (</a:t>
            </a:r>
            <a:r>
              <a:rPr lang="en-US" i="1" dirty="0"/>
              <a:t>essentially: inverted index</a:t>
            </a:r>
            <a:r>
              <a:rPr lang="en-US" dirty="0"/>
              <a:t>)</a:t>
            </a:r>
          </a:p>
          <a:p>
            <a:r>
              <a:rPr lang="en-US" dirty="0"/>
              <a:t>Hashing via k-means in embedding space (k=1000)</a:t>
            </a:r>
          </a:p>
          <a:p>
            <a:pPr marL="0" indent="0">
              <a:buNone/>
            </a:pPr>
            <a:endParaRPr lang="en-US" dirty="0"/>
          </a:p>
        </p:txBody>
      </p:sp>
      <p:pic>
        <p:nvPicPr>
          <p:cNvPr id="4" name="Picture 3" descr="res3.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3517" y="4386046"/>
            <a:ext cx="9144000" cy="1769423"/>
          </a:xfrm>
          <a:prstGeom prst="rect">
            <a:avLst/>
          </a:prstGeom>
        </p:spPr>
      </p:pic>
    </p:spTree>
    <p:extLst>
      <p:ext uri="{BB962C8B-B14F-4D97-AF65-F5344CB8AC3E}">
        <p14:creationId xmlns:p14="http://schemas.microsoft.com/office/powerpoint/2010/main" val="802418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 </a:t>
            </a:r>
            <a:r>
              <a:rPr lang="en-US" sz="4000" dirty="0" err="1"/>
              <a:t>MemNN</a:t>
            </a:r>
            <a:r>
              <a:rPr lang="en-US" sz="4000" dirty="0"/>
              <a:t> multitasked on </a:t>
            </a:r>
            <a:r>
              <a:rPr lang="en-US" sz="4000" dirty="0" err="1"/>
              <a:t>bAbI</a:t>
            </a:r>
            <a:r>
              <a:rPr lang="en-US" sz="4000" dirty="0"/>
              <a:t> data and Reverb QA data</a:t>
            </a:r>
          </a:p>
        </p:txBody>
      </p:sp>
      <p:sp>
        <p:nvSpPr>
          <p:cNvPr id="3" name="Content Placeholder 2"/>
          <p:cNvSpPr>
            <a:spLocks noGrp="1"/>
          </p:cNvSpPr>
          <p:nvPr>
            <p:ph idx="1"/>
          </p:nvPr>
        </p:nvSpPr>
        <p:spPr>
          <a:xfrm>
            <a:off x="549275" y="1600201"/>
            <a:ext cx="8042276" cy="5142344"/>
          </a:xfrm>
        </p:spPr>
        <p:txBody>
          <a:bodyPr>
            <a:normAutofit fontScale="92500" lnSpcReduction="20000"/>
          </a:bodyPr>
          <a:lstStyle/>
          <a:p>
            <a:pPr marL="0" indent="0">
              <a:buNone/>
            </a:pPr>
            <a:r>
              <a:rPr lang="en-US" b="1" dirty="0">
                <a:solidFill>
                  <a:schemeClr val="tx1"/>
                </a:solidFill>
              </a:rPr>
              <a:t>The “story” told to the model </a:t>
            </a:r>
            <a:r>
              <a:rPr lang="en-US" b="1" i="1" dirty="0">
                <a:solidFill>
                  <a:schemeClr val="tx1"/>
                </a:solidFill>
              </a:rPr>
              <a:t>after</a:t>
            </a:r>
            <a:r>
              <a:rPr lang="en-US" b="1" dirty="0">
                <a:solidFill>
                  <a:schemeClr val="tx1"/>
                </a:solidFill>
              </a:rPr>
              <a:t> training:</a:t>
            </a:r>
          </a:p>
          <a:p>
            <a:pPr marL="0" indent="0">
              <a:buNone/>
            </a:pPr>
            <a:r>
              <a:rPr lang="en-US" i="1" dirty="0">
                <a:solidFill>
                  <a:srgbClr val="0000FF"/>
                </a:solidFill>
              </a:rPr>
              <a:t>Antoine went to the kitchen. Antoine picked up the milk. Antoine travelled to the office.</a:t>
            </a:r>
          </a:p>
          <a:p>
            <a:pPr marL="0" indent="0">
              <a:buNone/>
            </a:pPr>
            <a:r>
              <a:rPr lang="en-US" b="1" dirty="0" err="1">
                <a:solidFill>
                  <a:srgbClr val="000000"/>
                </a:solidFill>
              </a:rPr>
              <a:t>MemNN’s</a:t>
            </a:r>
            <a:r>
              <a:rPr lang="en-US" b="1" dirty="0">
                <a:solidFill>
                  <a:srgbClr val="000000"/>
                </a:solidFill>
              </a:rPr>
              <a:t> answers to some questions:</a:t>
            </a:r>
          </a:p>
          <a:p>
            <a:r>
              <a:rPr lang="en-US" sz="2000" i="1" dirty="0">
                <a:solidFill>
                  <a:srgbClr val="0000FF"/>
                </a:solidFill>
              </a:rPr>
              <a:t>Where is the milk?  </a:t>
            </a:r>
            <a:r>
              <a:rPr lang="en-US" sz="2000" dirty="0">
                <a:solidFill>
                  <a:srgbClr val="FF0000"/>
                </a:solidFill>
              </a:rPr>
              <a:t>A: office</a:t>
            </a:r>
          </a:p>
          <a:p>
            <a:r>
              <a:rPr lang="en-US" sz="2000" i="1" dirty="0">
                <a:solidFill>
                  <a:srgbClr val="0000FF"/>
                </a:solidFill>
              </a:rPr>
              <a:t>Where was Antoine before the office? </a:t>
            </a:r>
            <a:r>
              <a:rPr lang="en-US" sz="2000" dirty="0">
                <a:solidFill>
                  <a:srgbClr val="FF0000"/>
                </a:solidFill>
              </a:rPr>
              <a:t>A: kitchen</a:t>
            </a:r>
          </a:p>
          <a:p>
            <a:r>
              <a:rPr lang="en-US" sz="2000" i="1" dirty="0">
                <a:solidFill>
                  <a:srgbClr val="0000FF"/>
                </a:solidFill>
              </a:rPr>
              <a:t>Where does milk come from?   </a:t>
            </a:r>
            <a:r>
              <a:rPr lang="en-US" sz="1800" dirty="0">
                <a:solidFill>
                  <a:srgbClr val="FF0000"/>
                </a:solidFill>
              </a:rPr>
              <a:t>A: milk come from cow</a:t>
            </a:r>
          </a:p>
          <a:p>
            <a:r>
              <a:rPr lang="en-US" sz="2000" i="1" dirty="0">
                <a:solidFill>
                  <a:srgbClr val="0000FF"/>
                </a:solidFill>
              </a:rPr>
              <a:t>What is a cow a type of?   </a:t>
            </a:r>
            <a:r>
              <a:rPr lang="en-US" sz="1800" dirty="0">
                <a:solidFill>
                  <a:srgbClr val="FF0000"/>
                </a:solidFill>
              </a:rPr>
              <a:t>A: cow be female of cattle</a:t>
            </a:r>
          </a:p>
          <a:p>
            <a:r>
              <a:rPr lang="en-US" sz="2000" i="1" dirty="0">
                <a:solidFill>
                  <a:srgbClr val="0000FF"/>
                </a:solidFill>
              </a:rPr>
              <a:t>Where are cattle found?   </a:t>
            </a:r>
            <a:r>
              <a:rPr lang="en-US" sz="1800" dirty="0">
                <a:solidFill>
                  <a:srgbClr val="FF0000"/>
                </a:solidFill>
              </a:rPr>
              <a:t>A: cattle farm become widespread in brazil</a:t>
            </a:r>
          </a:p>
          <a:p>
            <a:r>
              <a:rPr lang="en-US" sz="2000" i="1" dirty="0">
                <a:solidFill>
                  <a:srgbClr val="0000FF"/>
                </a:solidFill>
              </a:rPr>
              <a:t>What does milk taste like? </a:t>
            </a:r>
            <a:r>
              <a:rPr lang="en-US" sz="2000" dirty="0">
                <a:solidFill>
                  <a:srgbClr val="FF0000"/>
                </a:solidFill>
              </a:rPr>
              <a:t>A: milk taste like milk</a:t>
            </a:r>
          </a:p>
          <a:p>
            <a:r>
              <a:rPr lang="en-US" sz="2000" i="1" dirty="0">
                <a:solidFill>
                  <a:srgbClr val="0000FF"/>
                </a:solidFill>
              </a:rPr>
              <a:t>What does milk go well with?  </a:t>
            </a:r>
            <a:r>
              <a:rPr lang="en-US" sz="2000" dirty="0">
                <a:solidFill>
                  <a:srgbClr val="FF0000"/>
                </a:solidFill>
              </a:rPr>
              <a:t>A: milk go with coffee</a:t>
            </a:r>
          </a:p>
          <a:p>
            <a:endParaRPr lang="en-US"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10962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705" y="107576"/>
            <a:ext cx="8309309" cy="1336956"/>
          </a:xfrm>
        </p:spPr>
        <p:txBody>
          <a:bodyPr/>
          <a:lstStyle/>
          <a:p>
            <a:r>
              <a:rPr lang="en-US" dirty="0"/>
              <a:t>Related Memory Models </a:t>
            </a:r>
            <a:r>
              <a:rPr lang="en-US" sz="2800" i="1" dirty="0">
                <a:solidFill>
                  <a:schemeClr val="accent3"/>
                </a:solidFill>
              </a:rPr>
              <a:t>(published before or ~same time as original paper)</a:t>
            </a:r>
          </a:p>
        </p:txBody>
      </p:sp>
      <p:sp>
        <p:nvSpPr>
          <p:cNvPr id="3" name="Content Placeholder 2"/>
          <p:cNvSpPr>
            <a:spLocks noGrp="1"/>
          </p:cNvSpPr>
          <p:nvPr>
            <p:ph idx="1"/>
          </p:nvPr>
        </p:nvSpPr>
        <p:spPr>
          <a:xfrm>
            <a:off x="549275" y="1600200"/>
            <a:ext cx="8042276" cy="5442527"/>
          </a:xfrm>
        </p:spPr>
        <p:txBody>
          <a:bodyPr>
            <a:normAutofit fontScale="92500" lnSpcReduction="20000"/>
          </a:bodyPr>
          <a:lstStyle/>
          <a:p>
            <a:r>
              <a:rPr lang="en-US" dirty="0" err="1">
                <a:solidFill>
                  <a:srgbClr val="0000FF"/>
                </a:solidFill>
              </a:rPr>
              <a:t>RNNSearch</a:t>
            </a:r>
            <a:r>
              <a:rPr lang="en-US" dirty="0">
                <a:solidFill>
                  <a:srgbClr val="0000FF"/>
                </a:solidFill>
              </a:rPr>
              <a:t> (</a:t>
            </a:r>
            <a:r>
              <a:rPr lang="en-US" dirty="0" err="1">
                <a:solidFill>
                  <a:srgbClr val="0000FF"/>
                </a:solidFill>
              </a:rPr>
              <a:t>Bahdanau</a:t>
            </a:r>
            <a:r>
              <a:rPr lang="en-US" dirty="0">
                <a:solidFill>
                  <a:srgbClr val="0000FF"/>
                </a:solidFill>
              </a:rPr>
              <a:t> et al.) for Machine Translation</a:t>
            </a:r>
          </a:p>
          <a:p>
            <a:pPr lvl="1"/>
            <a:r>
              <a:rPr lang="en-US" dirty="0"/>
              <a:t>Can be seen as a Memory Network where memory goes back only one sentence (writes embedding for each word). </a:t>
            </a:r>
          </a:p>
          <a:p>
            <a:pPr lvl="1"/>
            <a:r>
              <a:rPr lang="en-US" dirty="0"/>
              <a:t>At prediction time, reads memory and performs a soft max to find best alignment (most useful words). 1 hop only.</a:t>
            </a:r>
            <a:endParaRPr lang="en-US" i="1" dirty="0"/>
          </a:p>
          <a:p>
            <a:r>
              <a:rPr lang="en-US" dirty="0">
                <a:solidFill>
                  <a:srgbClr val="0000FF"/>
                </a:solidFill>
              </a:rPr>
              <a:t>Generating Sequences With RNNs (Graves, ‘13)</a:t>
            </a:r>
          </a:p>
          <a:p>
            <a:pPr lvl="1"/>
            <a:r>
              <a:rPr lang="en-US" dirty="0"/>
              <a:t>Also does alignment with previous sentence to generate handwriting (so RNN knows what letter it’s currently on).</a:t>
            </a:r>
          </a:p>
          <a:p>
            <a:r>
              <a:rPr lang="en-US" dirty="0">
                <a:solidFill>
                  <a:srgbClr val="0000FF"/>
                </a:solidFill>
              </a:rPr>
              <a:t>Neural Turing Machines (Graves et al., 14)                           </a:t>
            </a:r>
            <a:r>
              <a:rPr lang="en-US" sz="1400" dirty="0"/>
              <a:t>[on </a:t>
            </a:r>
            <a:r>
              <a:rPr lang="en-US" sz="1400" dirty="0" err="1"/>
              <a:t>arxiv</a:t>
            </a:r>
            <a:r>
              <a:rPr lang="en-US" sz="1400" dirty="0"/>
              <a:t> just 5 days after </a:t>
            </a:r>
            <a:r>
              <a:rPr lang="en-US" sz="1400" dirty="0" err="1"/>
              <a:t>MemNNs</a:t>
            </a:r>
            <a:r>
              <a:rPr lang="en-US" sz="1400" dirty="0"/>
              <a:t>!]</a:t>
            </a:r>
            <a:endParaRPr lang="en-US" sz="1200" dirty="0"/>
          </a:p>
          <a:p>
            <a:pPr lvl="1"/>
            <a:r>
              <a:rPr lang="en-US" dirty="0"/>
              <a:t>Has read and write operations over memory to perform tasks (e.g. copy, sort, associative recall).</a:t>
            </a:r>
          </a:p>
          <a:p>
            <a:pPr lvl="1"/>
            <a:r>
              <a:rPr lang="en-US" dirty="0"/>
              <a:t>128 memory slots in experiments; content addressing computes a score for each slot </a:t>
            </a:r>
            <a:r>
              <a:rPr lang="en-US" dirty="0">
                <a:latin typeface="Wingdings"/>
                <a:ea typeface="Wingdings"/>
                <a:cs typeface="Wingdings"/>
                <a:sym typeface="Wingdings"/>
              </a:rPr>
              <a:t></a:t>
            </a:r>
            <a:r>
              <a:rPr lang="en-US" dirty="0"/>
              <a:t> slow for large memory?</a:t>
            </a:r>
            <a:endParaRPr lang="en-US" dirty="0">
              <a:solidFill>
                <a:srgbClr val="0000FF"/>
              </a:solidFill>
            </a:endParaRPr>
          </a:p>
          <a:p>
            <a:r>
              <a:rPr lang="en-US" dirty="0">
                <a:solidFill>
                  <a:srgbClr val="0000FF"/>
                </a:solidFill>
              </a:rPr>
              <a:t>Earlier work by (Das ‘92), (</a:t>
            </a:r>
            <a:r>
              <a:rPr lang="en-US" dirty="0" err="1">
                <a:solidFill>
                  <a:srgbClr val="0000FF"/>
                </a:solidFill>
              </a:rPr>
              <a:t>Schmidhuber</a:t>
            </a:r>
            <a:r>
              <a:rPr lang="en-US" dirty="0">
                <a:solidFill>
                  <a:srgbClr val="0000FF"/>
                </a:solidFill>
              </a:rPr>
              <a:t> et al., 93), DISCERN (</a:t>
            </a:r>
            <a:r>
              <a:rPr lang="en-US" dirty="0" err="1">
                <a:solidFill>
                  <a:srgbClr val="0000FF"/>
                </a:solidFill>
              </a:rPr>
              <a:t>Miikkulainen</a:t>
            </a:r>
            <a:r>
              <a:rPr lang="en-US" dirty="0">
                <a:solidFill>
                  <a:srgbClr val="0000FF"/>
                </a:solidFill>
              </a:rPr>
              <a:t>, ‘90) and others...</a:t>
            </a:r>
          </a:p>
          <a:p>
            <a:endParaRPr lang="en-US" dirty="0"/>
          </a:p>
          <a:p>
            <a:pPr marL="349250" lvl="1" indent="0">
              <a:buNone/>
            </a:pPr>
            <a:endParaRPr lang="en-US" dirty="0"/>
          </a:p>
          <a:p>
            <a:endParaRPr lang="en-US" sz="1400" dirty="0"/>
          </a:p>
        </p:txBody>
      </p:sp>
    </p:spTree>
    <p:extLst>
      <p:ext uri="{BB962C8B-B14F-4D97-AF65-F5344CB8AC3E}">
        <p14:creationId xmlns:p14="http://schemas.microsoft.com/office/powerpoint/2010/main" val="3575201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96" y="73560"/>
            <a:ext cx="9030604" cy="1336956"/>
          </a:xfrm>
        </p:spPr>
        <p:txBody>
          <a:bodyPr/>
          <a:lstStyle/>
          <a:p>
            <a:r>
              <a:rPr lang="en-US" sz="3200" b="1" dirty="0"/>
              <a:t>Learning of Basic Algorithms using Reasoning, Attention, Memory (RAM)      </a:t>
            </a:r>
            <a:r>
              <a:rPr lang="en-US" sz="3200" b="1" dirty="0">
                <a:solidFill>
                  <a:srgbClr val="FF0000"/>
                </a:solidFill>
              </a:rPr>
              <a:t>(e.g. addition, multiplication, sorting)</a:t>
            </a:r>
          </a:p>
        </p:txBody>
      </p:sp>
      <p:sp>
        <p:nvSpPr>
          <p:cNvPr id="3" name="Content Placeholder 2"/>
          <p:cNvSpPr>
            <a:spLocks noGrp="1"/>
          </p:cNvSpPr>
          <p:nvPr>
            <p:ph idx="1"/>
          </p:nvPr>
        </p:nvSpPr>
        <p:spPr>
          <a:xfrm>
            <a:off x="181436" y="1410516"/>
            <a:ext cx="9740749" cy="5726813"/>
          </a:xfrm>
        </p:spPr>
        <p:txBody>
          <a:bodyPr>
            <a:normAutofit/>
          </a:bodyPr>
          <a:lstStyle/>
          <a:p>
            <a:pPr marL="0" indent="0">
              <a:buNone/>
            </a:pPr>
            <a:r>
              <a:rPr lang="en-US" i="1" u="sng" dirty="0"/>
              <a:t>Methods include adding stacks and addressable memory to RNNs:</a:t>
            </a:r>
          </a:p>
          <a:p>
            <a:r>
              <a:rPr lang="en-US" sz="2100" b="1" dirty="0">
                <a:solidFill>
                  <a:srgbClr val="3366FF"/>
                </a:solidFill>
              </a:rPr>
              <a:t>“Neural Net Architectures for Temporal Sequence Processing.”</a:t>
            </a:r>
            <a:r>
              <a:rPr lang="en-US" sz="2100" dirty="0"/>
              <a:t> M. </a:t>
            </a:r>
            <a:r>
              <a:rPr lang="en-US" sz="2100" dirty="0" err="1"/>
              <a:t>Mozer</a:t>
            </a:r>
            <a:r>
              <a:rPr lang="en-US" sz="2100" dirty="0"/>
              <a:t>. </a:t>
            </a:r>
          </a:p>
          <a:p>
            <a:r>
              <a:rPr lang="en-US" sz="2100" b="1" dirty="0">
                <a:solidFill>
                  <a:srgbClr val="3366FF"/>
                </a:solidFill>
              </a:rPr>
              <a:t>“Neural Turing Machines” </a:t>
            </a:r>
            <a:r>
              <a:rPr lang="en-US" sz="2100" dirty="0"/>
              <a:t>A. Graves, G. Wayne, I. </a:t>
            </a:r>
            <a:r>
              <a:rPr lang="en-US" sz="2100" dirty="0" err="1"/>
              <a:t>Danihelka</a:t>
            </a:r>
            <a:r>
              <a:rPr lang="en-US" sz="2100" dirty="0"/>
              <a:t>.</a:t>
            </a:r>
          </a:p>
          <a:p>
            <a:r>
              <a:rPr lang="en-US" sz="2100" b="1" dirty="0">
                <a:solidFill>
                  <a:srgbClr val="3366FF"/>
                </a:solidFill>
              </a:rPr>
              <a:t>“Inferring Algorithmic Patterns with Stack Augmented Recurrent Nets.”         </a:t>
            </a:r>
            <a:r>
              <a:rPr lang="en-US" sz="2100" dirty="0"/>
              <a:t>A. </a:t>
            </a:r>
            <a:r>
              <a:rPr lang="en-US" sz="2100" dirty="0" err="1"/>
              <a:t>Joulin</a:t>
            </a:r>
            <a:r>
              <a:rPr lang="en-US" sz="2100" dirty="0"/>
              <a:t>, T. </a:t>
            </a:r>
            <a:r>
              <a:rPr lang="en-US" sz="2100" dirty="0" err="1"/>
              <a:t>Mikolov</a:t>
            </a:r>
            <a:r>
              <a:rPr lang="en-US" sz="2100" dirty="0"/>
              <a:t>.</a:t>
            </a:r>
          </a:p>
          <a:p>
            <a:r>
              <a:rPr lang="en-US" sz="2100" b="1" dirty="0">
                <a:solidFill>
                  <a:srgbClr val="3366FF"/>
                </a:solidFill>
              </a:rPr>
              <a:t>“Learning to Transduce with Unbounded Memory” </a:t>
            </a:r>
            <a:r>
              <a:rPr lang="en-US" sz="2100" dirty="0">
                <a:solidFill>
                  <a:srgbClr val="595959"/>
                </a:solidFill>
              </a:rPr>
              <a:t>E. </a:t>
            </a:r>
            <a:r>
              <a:rPr lang="en-US" sz="2100" dirty="0" err="1">
                <a:solidFill>
                  <a:srgbClr val="595959"/>
                </a:solidFill>
              </a:rPr>
              <a:t>Grefenstette</a:t>
            </a:r>
            <a:r>
              <a:rPr lang="en-US" sz="2100" dirty="0">
                <a:solidFill>
                  <a:srgbClr val="595959"/>
                </a:solidFill>
              </a:rPr>
              <a:t> et al.</a:t>
            </a:r>
          </a:p>
          <a:p>
            <a:r>
              <a:rPr lang="en-US" sz="2100" b="1" dirty="0">
                <a:solidFill>
                  <a:srgbClr val="3366FF"/>
                </a:solidFill>
              </a:rPr>
              <a:t>“Neural Programmer-Interpreters” </a:t>
            </a:r>
            <a:r>
              <a:rPr lang="en-US" sz="2100" dirty="0">
                <a:solidFill>
                  <a:srgbClr val="595959"/>
                </a:solidFill>
              </a:rPr>
              <a:t>S. Reed, N. de </a:t>
            </a:r>
            <a:r>
              <a:rPr lang="en-US" sz="2100" dirty="0" err="1">
                <a:solidFill>
                  <a:srgbClr val="595959"/>
                </a:solidFill>
              </a:rPr>
              <a:t>Freitas</a:t>
            </a:r>
            <a:r>
              <a:rPr lang="en-US" sz="2100" dirty="0">
                <a:solidFill>
                  <a:srgbClr val="595959"/>
                </a:solidFill>
              </a:rPr>
              <a:t>.</a:t>
            </a:r>
          </a:p>
          <a:p>
            <a:r>
              <a:rPr lang="en-US" sz="2100" b="1" dirty="0">
                <a:solidFill>
                  <a:srgbClr val="3366FF"/>
                </a:solidFill>
              </a:rPr>
              <a:t>“Reinforcement Learning Turing Machine.” </a:t>
            </a:r>
            <a:r>
              <a:rPr lang="en-US" sz="2100" dirty="0"/>
              <a:t>W. </a:t>
            </a:r>
            <a:r>
              <a:rPr lang="en-US" sz="2100" dirty="0" err="1"/>
              <a:t>Zaremba</a:t>
            </a:r>
            <a:r>
              <a:rPr lang="en-US" sz="2100" dirty="0"/>
              <a:t> and I. </a:t>
            </a:r>
            <a:r>
              <a:rPr lang="en-US" sz="2100" dirty="0" err="1"/>
              <a:t>Sutskever</a:t>
            </a:r>
            <a:r>
              <a:rPr lang="en-US" sz="2100" dirty="0"/>
              <a:t>.</a:t>
            </a:r>
          </a:p>
          <a:p>
            <a:r>
              <a:rPr lang="en-US" sz="2100" b="1" dirty="0">
                <a:solidFill>
                  <a:srgbClr val="3366FF"/>
                </a:solidFill>
              </a:rPr>
              <a:t>“Learning Simple Algorithms from Examples” </a:t>
            </a:r>
            <a:r>
              <a:rPr lang="en-US" sz="2100" dirty="0"/>
              <a:t>W. </a:t>
            </a:r>
            <a:r>
              <a:rPr lang="en-US" sz="2100" dirty="0" err="1"/>
              <a:t>Zaremba</a:t>
            </a:r>
            <a:r>
              <a:rPr lang="en-US" sz="2100" dirty="0"/>
              <a:t>, T. </a:t>
            </a:r>
            <a:r>
              <a:rPr lang="en-US" sz="2100" dirty="0" err="1"/>
              <a:t>Mikolov</a:t>
            </a:r>
            <a:r>
              <a:rPr lang="en-US" sz="2100" dirty="0"/>
              <a:t>, A. </a:t>
            </a:r>
            <a:r>
              <a:rPr lang="en-US" sz="2100" dirty="0" err="1"/>
              <a:t>Joulin</a:t>
            </a:r>
            <a:r>
              <a:rPr lang="en-US" sz="2100" dirty="0"/>
              <a:t>, R. Fergus. </a:t>
            </a:r>
          </a:p>
          <a:p>
            <a:r>
              <a:rPr lang="en-US" sz="2100" b="1" dirty="0">
                <a:solidFill>
                  <a:srgbClr val="3366FF"/>
                </a:solidFill>
              </a:rPr>
              <a:t>“The Neural GPU and the Neural RAM machine”</a:t>
            </a:r>
            <a:r>
              <a:rPr lang="en-US" sz="2100" dirty="0"/>
              <a:t> I. </a:t>
            </a:r>
            <a:r>
              <a:rPr lang="en-US" sz="2100" dirty="0" err="1"/>
              <a:t>Sutskever</a:t>
            </a:r>
            <a:r>
              <a:rPr lang="en-US" sz="2100" dirty="0"/>
              <a:t>.</a:t>
            </a:r>
          </a:p>
          <a:p>
            <a:endParaRPr lang="en-US" dirty="0"/>
          </a:p>
          <a:p>
            <a:endParaRPr lang="en-US" dirty="0"/>
          </a:p>
          <a:p>
            <a:endParaRPr lang="en-US" dirty="0"/>
          </a:p>
        </p:txBody>
      </p:sp>
    </p:spTree>
    <p:extLst>
      <p:ext uri="{BB962C8B-B14F-4D97-AF65-F5344CB8AC3E}">
        <p14:creationId xmlns:p14="http://schemas.microsoft.com/office/powerpoint/2010/main" val="3226972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Dialog Agents</a:t>
            </a:r>
          </a:p>
        </p:txBody>
      </p:sp>
      <p:sp>
        <p:nvSpPr>
          <p:cNvPr id="3" name="Content Placeholder 2"/>
          <p:cNvSpPr>
            <a:spLocks noGrp="1"/>
          </p:cNvSpPr>
          <p:nvPr>
            <p:ph idx="1"/>
          </p:nvPr>
        </p:nvSpPr>
        <p:spPr>
          <a:xfrm>
            <a:off x="186434" y="1600201"/>
            <a:ext cx="8832306" cy="5052452"/>
          </a:xfrm>
        </p:spPr>
        <p:txBody>
          <a:bodyPr>
            <a:normAutofit/>
          </a:bodyPr>
          <a:lstStyle/>
          <a:p>
            <a:pPr marL="0" indent="0">
              <a:buNone/>
            </a:pPr>
            <a:r>
              <a:rPr lang="en-US" dirty="0">
                <a:solidFill>
                  <a:schemeClr val="tx1"/>
                </a:solidFill>
              </a:rPr>
              <a:t>While it is possible to build useful dialog agents as a set of separate black boxes with joining logic (</a:t>
            </a:r>
            <a:r>
              <a:rPr lang="en-US" i="1" dirty="0">
                <a:solidFill>
                  <a:schemeClr val="tx1"/>
                </a:solidFill>
              </a:rPr>
              <a:t>Google Now, </a:t>
            </a:r>
            <a:r>
              <a:rPr lang="en-US" i="1" dirty="0" err="1">
                <a:solidFill>
                  <a:schemeClr val="tx1"/>
                </a:solidFill>
              </a:rPr>
              <a:t>Cortana</a:t>
            </a:r>
            <a:r>
              <a:rPr lang="en-US" i="1" dirty="0">
                <a:solidFill>
                  <a:schemeClr val="tx1"/>
                </a:solidFill>
              </a:rPr>
              <a:t>, </a:t>
            </a:r>
            <a:r>
              <a:rPr lang="en-US" i="1" dirty="0" err="1">
                <a:solidFill>
                  <a:schemeClr val="tx1"/>
                </a:solidFill>
              </a:rPr>
              <a:t>Siri</a:t>
            </a:r>
            <a:r>
              <a:rPr lang="en-US" i="1" dirty="0">
                <a:solidFill>
                  <a:schemeClr val="tx1"/>
                </a:solidFill>
              </a:rPr>
              <a:t>, .. ?</a:t>
            </a:r>
            <a:r>
              <a:rPr lang="en-US" dirty="0">
                <a:solidFill>
                  <a:schemeClr val="tx1"/>
                </a:solidFill>
              </a:rPr>
              <a:t>) we believe a true dialog agent should:</a:t>
            </a:r>
          </a:p>
          <a:p>
            <a:r>
              <a:rPr lang="en-US" dirty="0">
                <a:solidFill>
                  <a:schemeClr val="accent3"/>
                </a:solidFill>
              </a:rPr>
              <a:t>Be able to </a:t>
            </a:r>
            <a:r>
              <a:rPr lang="en-US" b="1" dirty="0">
                <a:solidFill>
                  <a:schemeClr val="accent3"/>
                </a:solidFill>
              </a:rPr>
              <a:t>combine all its knowledge </a:t>
            </a:r>
            <a:r>
              <a:rPr lang="en-US" i="1" dirty="0">
                <a:solidFill>
                  <a:schemeClr val="accent3"/>
                </a:solidFill>
              </a:rPr>
              <a:t>to fulfill complex tasks</a:t>
            </a:r>
            <a:r>
              <a:rPr lang="en-US" dirty="0">
                <a:solidFill>
                  <a:schemeClr val="accent3"/>
                </a:solidFill>
              </a:rPr>
              <a:t>.</a:t>
            </a:r>
          </a:p>
          <a:p>
            <a:r>
              <a:rPr lang="en-US" b="1" dirty="0">
                <a:solidFill>
                  <a:schemeClr val="accent3"/>
                </a:solidFill>
              </a:rPr>
              <a:t>Handle long open-ended conversations </a:t>
            </a:r>
            <a:r>
              <a:rPr lang="en-US" i="1" dirty="0">
                <a:solidFill>
                  <a:schemeClr val="accent3"/>
                </a:solidFill>
              </a:rPr>
              <a:t>involving effectively tracking many latent variables</a:t>
            </a:r>
            <a:r>
              <a:rPr lang="en-US" dirty="0">
                <a:solidFill>
                  <a:schemeClr val="accent3"/>
                </a:solidFill>
              </a:rPr>
              <a:t>. </a:t>
            </a:r>
          </a:p>
          <a:p>
            <a:r>
              <a:rPr lang="en-US" dirty="0">
                <a:solidFill>
                  <a:schemeClr val="accent3"/>
                </a:solidFill>
              </a:rPr>
              <a:t>Be able to </a:t>
            </a:r>
            <a:r>
              <a:rPr lang="en-US" b="1" dirty="0">
                <a:solidFill>
                  <a:schemeClr val="accent3"/>
                </a:solidFill>
              </a:rPr>
              <a:t>learn </a:t>
            </a:r>
            <a:r>
              <a:rPr lang="en-US" dirty="0">
                <a:solidFill>
                  <a:schemeClr val="accent3"/>
                </a:solidFill>
              </a:rPr>
              <a:t>(new tasks) via conversation</a:t>
            </a:r>
            <a:r>
              <a:rPr lang="en-US" dirty="0"/>
              <a:t>.</a:t>
            </a:r>
          </a:p>
          <a:p>
            <a:pPr marL="0" indent="0">
              <a:buNone/>
            </a:pPr>
            <a:r>
              <a:rPr lang="en-US" i="1" dirty="0">
                <a:solidFill>
                  <a:srgbClr val="0000FF"/>
                </a:solidFill>
              </a:rPr>
              <a:t>Our bet: </a:t>
            </a:r>
            <a:r>
              <a:rPr lang="en-US" b="1" dirty="0">
                <a:solidFill>
                  <a:srgbClr val="0000FF"/>
                </a:solidFill>
              </a:rPr>
              <a:t>Machine Learning End-to-End systems</a:t>
            </a:r>
            <a:r>
              <a:rPr lang="en-US" b="1" i="1" dirty="0">
                <a:solidFill>
                  <a:srgbClr val="0000FF"/>
                </a:solidFill>
              </a:rPr>
              <a:t> </a:t>
            </a:r>
            <a:r>
              <a:rPr lang="en-US" dirty="0">
                <a:solidFill>
                  <a:srgbClr val="0000FF"/>
                </a:solidFill>
              </a:rPr>
              <a:t>is the way forward in the long-run.</a:t>
            </a:r>
          </a:p>
        </p:txBody>
      </p:sp>
    </p:spTree>
    <p:extLst>
      <p:ext uri="{BB962C8B-B14F-4D97-AF65-F5344CB8AC3E}">
        <p14:creationId xmlns:p14="http://schemas.microsoft.com/office/powerpoint/2010/main" val="3108805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739168"/>
          </a:xfrm>
        </p:spPr>
        <p:txBody>
          <a:bodyPr/>
          <a:lstStyle/>
          <a:p>
            <a:r>
              <a:rPr lang="en-US" b="1" dirty="0"/>
              <a:t>Classic NLP tasks for RAM</a:t>
            </a:r>
          </a:p>
        </p:txBody>
      </p:sp>
      <p:sp>
        <p:nvSpPr>
          <p:cNvPr id="3" name="Content Placeholder 2"/>
          <p:cNvSpPr>
            <a:spLocks noGrp="1"/>
          </p:cNvSpPr>
          <p:nvPr>
            <p:ph idx="1"/>
          </p:nvPr>
        </p:nvSpPr>
        <p:spPr>
          <a:xfrm>
            <a:off x="124514" y="823846"/>
            <a:ext cx="9019486" cy="6025652"/>
          </a:xfrm>
        </p:spPr>
        <p:txBody>
          <a:bodyPr>
            <a:normAutofit fontScale="70000" lnSpcReduction="20000"/>
          </a:bodyPr>
          <a:lstStyle/>
          <a:p>
            <a:pPr marL="0" indent="0">
              <a:buNone/>
            </a:pPr>
            <a:r>
              <a:rPr lang="en-US" u="sng" dirty="0"/>
              <a:t>Classic Language Modeling:</a:t>
            </a:r>
          </a:p>
          <a:p>
            <a:r>
              <a:rPr lang="en-US" b="1" dirty="0">
                <a:solidFill>
                  <a:srgbClr val="3366FF"/>
                </a:solidFill>
              </a:rPr>
              <a:t>“Long short-term memory”</a:t>
            </a:r>
            <a:r>
              <a:rPr lang="en-US" dirty="0">
                <a:solidFill>
                  <a:srgbClr val="3366FF"/>
                </a:solidFill>
              </a:rPr>
              <a:t> </a:t>
            </a:r>
            <a:r>
              <a:rPr lang="en-US" dirty="0" err="1"/>
              <a:t>Sepp</a:t>
            </a:r>
            <a:r>
              <a:rPr lang="en-US" dirty="0"/>
              <a:t> </a:t>
            </a:r>
            <a:r>
              <a:rPr lang="en-US" dirty="0" err="1"/>
              <a:t>Hochreiter</a:t>
            </a:r>
            <a:r>
              <a:rPr lang="en-US" dirty="0"/>
              <a:t>, Jürgen </a:t>
            </a:r>
            <a:r>
              <a:rPr lang="en-US" dirty="0" err="1"/>
              <a:t>Schmidhuber</a:t>
            </a:r>
            <a:r>
              <a:rPr lang="en-US" dirty="0"/>
              <a:t>.</a:t>
            </a:r>
          </a:p>
          <a:p>
            <a:pPr marL="0" indent="0">
              <a:buNone/>
            </a:pPr>
            <a:r>
              <a:rPr lang="en-US" i="1" u="sng" dirty="0"/>
              <a:t>Machine translation:</a:t>
            </a:r>
          </a:p>
          <a:p>
            <a:r>
              <a:rPr lang="en-US" b="1" dirty="0">
                <a:solidFill>
                  <a:srgbClr val="3366FF"/>
                </a:solidFill>
              </a:rPr>
              <a:t>“Sequence to Sequence Learning with Neural Networks” </a:t>
            </a:r>
            <a:r>
              <a:rPr lang="en-US" dirty="0"/>
              <a:t>I. </a:t>
            </a:r>
            <a:r>
              <a:rPr lang="en-US" dirty="0" err="1"/>
              <a:t>Sutskever</a:t>
            </a:r>
            <a:r>
              <a:rPr lang="en-US" dirty="0"/>
              <a:t>, O. </a:t>
            </a:r>
            <a:r>
              <a:rPr lang="en-US" dirty="0" err="1"/>
              <a:t>Vinyals</a:t>
            </a:r>
            <a:r>
              <a:rPr lang="en-US" dirty="0"/>
              <a:t>, Q. Le.</a:t>
            </a:r>
            <a:endParaRPr lang="en-US" i="1" dirty="0"/>
          </a:p>
          <a:p>
            <a:r>
              <a:rPr lang="en-US" b="1" dirty="0">
                <a:solidFill>
                  <a:srgbClr val="3366FF"/>
                </a:solidFill>
              </a:rPr>
              <a:t>“Neural Machine Translation by Jointly Learning to Align and Translate”</a:t>
            </a:r>
            <a:r>
              <a:rPr lang="en-US" dirty="0">
                <a:solidFill>
                  <a:srgbClr val="3366FF"/>
                </a:solidFill>
              </a:rPr>
              <a:t> </a:t>
            </a:r>
            <a:r>
              <a:rPr lang="en-US" dirty="0"/>
              <a:t>D. </a:t>
            </a:r>
            <a:r>
              <a:rPr lang="en-US" dirty="0" err="1"/>
              <a:t>Bahdanau</a:t>
            </a:r>
            <a:r>
              <a:rPr lang="en-US" dirty="0"/>
              <a:t>, K. Cho, Y. </a:t>
            </a:r>
            <a:r>
              <a:rPr lang="en-US" dirty="0" err="1"/>
              <a:t>Bengio</a:t>
            </a:r>
            <a:r>
              <a:rPr lang="en-US" dirty="0"/>
              <a:t>.</a:t>
            </a:r>
          </a:p>
          <a:p>
            <a:pPr marL="0" indent="0">
              <a:buNone/>
            </a:pPr>
            <a:r>
              <a:rPr lang="en-US" i="1" u="sng" dirty="0"/>
              <a:t>Parsing:</a:t>
            </a:r>
          </a:p>
          <a:p>
            <a:r>
              <a:rPr lang="en-US" b="1" dirty="0">
                <a:solidFill>
                  <a:srgbClr val="3366FF"/>
                </a:solidFill>
              </a:rPr>
              <a:t>“Grammar as a Foreign Language” </a:t>
            </a:r>
            <a:r>
              <a:rPr lang="en-US" dirty="0"/>
              <a:t>O. </a:t>
            </a:r>
            <a:r>
              <a:rPr lang="en-US" dirty="0" err="1"/>
              <a:t>Vinyals</a:t>
            </a:r>
            <a:r>
              <a:rPr lang="en-US" dirty="0"/>
              <a:t>, L. Kaiser, T. Koo, S. </a:t>
            </a:r>
            <a:r>
              <a:rPr lang="en-US" dirty="0" err="1"/>
              <a:t>Petrov</a:t>
            </a:r>
            <a:r>
              <a:rPr lang="en-US" dirty="0"/>
              <a:t>, I. </a:t>
            </a:r>
            <a:r>
              <a:rPr lang="en-US" dirty="0" err="1"/>
              <a:t>Sutskever</a:t>
            </a:r>
            <a:r>
              <a:rPr lang="en-US" dirty="0"/>
              <a:t>, G. Hinton.</a:t>
            </a:r>
          </a:p>
          <a:p>
            <a:pPr marL="0" indent="0">
              <a:buNone/>
            </a:pPr>
            <a:r>
              <a:rPr lang="en-US" i="1" u="sng" dirty="0"/>
              <a:t>Entailment:</a:t>
            </a:r>
          </a:p>
          <a:p>
            <a:r>
              <a:rPr lang="en-US" b="1" dirty="0">
                <a:solidFill>
                  <a:srgbClr val="3366FF"/>
                </a:solidFill>
              </a:rPr>
              <a:t>“Reasoning about Entailment with Neural Attention” </a:t>
            </a:r>
            <a:r>
              <a:rPr lang="en-US" dirty="0"/>
              <a:t>T. </a:t>
            </a:r>
            <a:r>
              <a:rPr lang="en-US" dirty="0" err="1"/>
              <a:t>Rocktäschel</a:t>
            </a:r>
            <a:r>
              <a:rPr lang="en-US" dirty="0"/>
              <a:t>, E. </a:t>
            </a:r>
            <a:r>
              <a:rPr lang="en-US" dirty="0" err="1"/>
              <a:t>Grefenstette</a:t>
            </a:r>
            <a:r>
              <a:rPr lang="en-US" dirty="0"/>
              <a:t>, K. Hermann, T. </a:t>
            </a:r>
            <a:r>
              <a:rPr lang="en-US" dirty="0" err="1"/>
              <a:t>Kočiský</a:t>
            </a:r>
            <a:r>
              <a:rPr lang="en-US" dirty="0"/>
              <a:t>, P. </a:t>
            </a:r>
            <a:r>
              <a:rPr lang="en-US" dirty="0" err="1"/>
              <a:t>Blunsom</a:t>
            </a:r>
            <a:r>
              <a:rPr lang="en-US" dirty="0"/>
              <a:t>.</a:t>
            </a:r>
          </a:p>
          <a:p>
            <a:pPr marL="0" indent="0">
              <a:buNone/>
            </a:pPr>
            <a:r>
              <a:rPr lang="en-US" i="1" u="sng" dirty="0"/>
              <a:t>Summarization:</a:t>
            </a:r>
          </a:p>
          <a:p>
            <a:r>
              <a:rPr lang="en-US" b="1" dirty="0">
                <a:solidFill>
                  <a:srgbClr val="3366FF"/>
                </a:solidFill>
              </a:rPr>
              <a:t>“A Neural Attention Model for Abstractive Sentence Summarization”  </a:t>
            </a:r>
            <a:r>
              <a:rPr lang="en-US" dirty="0"/>
              <a:t>A. M. Rush, S. Chopra, J. Weston.</a:t>
            </a:r>
          </a:p>
        </p:txBody>
      </p:sp>
    </p:spTree>
    <p:extLst>
      <p:ext uri="{BB962C8B-B14F-4D97-AF65-F5344CB8AC3E}">
        <p14:creationId xmlns:p14="http://schemas.microsoft.com/office/powerpoint/2010/main" val="2060045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14" y="107576"/>
            <a:ext cx="8740886" cy="1336956"/>
          </a:xfrm>
        </p:spPr>
        <p:txBody>
          <a:bodyPr/>
          <a:lstStyle/>
          <a:p>
            <a:r>
              <a:rPr lang="en-US" b="1" dirty="0"/>
              <a:t>Reasoning with synthetic language</a:t>
            </a:r>
          </a:p>
        </p:txBody>
      </p:sp>
      <p:sp>
        <p:nvSpPr>
          <p:cNvPr id="3" name="Content Placeholder 2"/>
          <p:cNvSpPr>
            <a:spLocks noGrp="1"/>
          </p:cNvSpPr>
          <p:nvPr>
            <p:ph idx="1"/>
          </p:nvPr>
        </p:nvSpPr>
        <p:spPr>
          <a:xfrm>
            <a:off x="49804" y="1575297"/>
            <a:ext cx="9438171" cy="5099034"/>
          </a:xfrm>
        </p:spPr>
        <p:txBody>
          <a:bodyPr>
            <a:normAutofit/>
          </a:bodyPr>
          <a:lstStyle/>
          <a:p>
            <a:r>
              <a:rPr lang="en-US" sz="1800" b="1" dirty="0">
                <a:solidFill>
                  <a:srgbClr val="3366FF"/>
                </a:solidFill>
              </a:rPr>
              <a:t>“A Roadmap towards Machine Intelligence”</a:t>
            </a:r>
            <a:r>
              <a:rPr lang="en-US" sz="1800" dirty="0">
                <a:solidFill>
                  <a:srgbClr val="3366FF"/>
                </a:solidFill>
              </a:rPr>
              <a:t> </a:t>
            </a:r>
            <a:r>
              <a:rPr lang="en-US" sz="1800" dirty="0"/>
              <a:t>T. </a:t>
            </a:r>
            <a:r>
              <a:rPr lang="en-US" sz="1800" dirty="0" err="1"/>
              <a:t>Mikolov</a:t>
            </a:r>
            <a:r>
              <a:rPr lang="en-US" sz="1800" dirty="0"/>
              <a:t>, A. </a:t>
            </a:r>
            <a:r>
              <a:rPr lang="en-US" sz="1800" dirty="0" err="1"/>
              <a:t>Joulin</a:t>
            </a:r>
            <a:r>
              <a:rPr lang="en-US" sz="1800" dirty="0"/>
              <a:t>, M. </a:t>
            </a:r>
            <a:r>
              <a:rPr lang="en-US" sz="1800" dirty="0" err="1"/>
              <a:t>Baroni</a:t>
            </a:r>
            <a:r>
              <a:rPr lang="en-US" sz="1800" dirty="0"/>
              <a:t>.</a:t>
            </a:r>
          </a:p>
          <a:p>
            <a:r>
              <a:rPr lang="en-US" sz="1800" b="1" dirty="0">
                <a:solidFill>
                  <a:srgbClr val="3366FF"/>
                </a:solidFill>
              </a:rPr>
              <a:t>“Towards AI-Complete Question Answering: A Set of Prerequisite Toy Tasks”                 </a:t>
            </a:r>
            <a:r>
              <a:rPr lang="en-US" sz="1800" dirty="0"/>
              <a:t>J. Weston, A. </a:t>
            </a:r>
            <a:r>
              <a:rPr lang="en-US" sz="1800" dirty="0" err="1"/>
              <a:t>Bordes</a:t>
            </a:r>
            <a:r>
              <a:rPr lang="en-US" sz="1800" dirty="0"/>
              <a:t>, S. Chopra, A.. Rush, B. van </a:t>
            </a:r>
            <a:r>
              <a:rPr lang="en-US" sz="1800" dirty="0" err="1"/>
              <a:t>Merriënboer</a:t>
            </a:r>
            <a:r>
              <a:rPr lang="en-US" sz="1800" dirty="0"/>
              <a:t>, A. </a:t>
            </a:r>
            <a:r>
              <a:rPr lang="en-US" sz="1800" dirty="0" err="1"/>
              <a:t>Joulin</a:t>
            </a:r>
            <a:r>
              <a:rPr lang="en-US" sz="1800" dirty="0"/>
              <a:t>, T. </a:t>
            </a:r>
            <a:r>
              <a:rPr lang="en-US" sz="1800" dirty="0" err="1"/>
              <a:t>Mikolov</a:t>
            </a:r>
            <a:r>
              <a:rPr lang="en-US" sz="1800" dirty="0"/>
              <a:t>.</a:t>
            </a:r>
          </a:p>
          <a:p>
            <a:pPr marL="0" indent="0">
              <a:buNone/>
            </a:pPr>
            <a:r>
              <a:rPr lang="en-US" sz="1800" i="1" u="sng" dirty="0">
                <a:solidFill>
                  <a:schemeClr val="tx1"/>
                </a:solidFill>
              </a:rPr>
              <a:t>Several new models that attempt to solve </a:t>
            </a:r>
            <a:r>
              <a:rPr lang="en-US" sz="1800" i="1" u="sng" dirty="0" err="1">
                <a:solidFill>
                  <a:schemeClr val="tx1"/>
                </a:solidFill>
              </a:rPr>
              <a:t>bAbI</a:t>
            </a:r>
            <a:r>
              <a:rPr lang="en-US" sz="1800" i="1" u="sng" dirty="0">
                <a:solidFill>
                  <a:schemeClr val="tx1"/>
                </a:solidFill>
              </a:rPr>
              <a:t> tasks:</a:t>
            </a:r>
          </a:p>
          <a:p>
            <a:r>
              <a:rPr lang="en-US" sz="1800" b="1" dirty="0">
                <a:solidFill>
                  <a:srgbClr val="3366FF"/>
                </a:solidFill>
              </a:rPr>
              <a:t>“Dynamic Memory Networks for Natural Language Processing”</a:t>
            </a:r>
            <a:r>
              <a:rPr lang="en-US" sz="1800" b="1" dirty="0"/>
              <a:t> </a:t>
            </a:r>
            <a:r>
              <a:rPr lang="en-US" sz="1800" dirty="0"/>
              <a:t>A. Kumar, O. </a:t>
            </a:r>
            <a:r>
              <a:rPr lang="en-US" sz="1800" dirty="0" err="1"/>
              <a:t>Irsoy</a:t>
            </a:r>
            <a:r>
              <a:rPr lang="en-US" sz="1800" dirty="0"/>
              <a:t>,      P. </a:t>
            </a:r>
            <a:r>
              <a:rPr lang="en-US" sz="1800" dirty="0" err="1"/>
              <a:t>Ondruska</a:t>
            </a:r>
            <a:r>
              <a:rPr lang="en-US" sz="1800" dirty="0"/>
              <a:t>, M. </a:t>
            </a:r>
            <a:r>
              <a:rPr lang="en-US" sz="1800" dirty="0" err="1"/>
              <a:t>Iyyer</a:t>
            </a:r>
            <a:r>
              <a:rPr lang="en-US" sz="1800" dirty="0"/>
              <a:t>, J. Bradbury, I. </a:t>
            </a:r>
            <a:r>
              <a:rPr lang="en-US" sz="1800" dirty="0" err="1"/>
              <a:t>Gulrajani</a:t>
            </a:r>
            <a:r>
              <a:rPr lang="en-US" sz="1800" dirty="0"/>
              <a:t>, R. </a:t>
            </a:r>
            <a:r>
              <a:rPr lang="en-US" sz="1800" dirty="0" err="1"/>
              <a:t>Socher</a:t>
            </a:r>
            <a:r>
              <a:rPr lang="en-US" sz="1800" dirty="0"/>
              <a:t>.</a:t>
            </a:r>
          </a:p>
          <a:p>
            <a:r>
              <a:rPr lang="en-US" sz="1800" b="1" dirty="0">
                <a:solidFill>
                  <a:srgbClr val="3366FF"/>
                </a:solidFill>
              </a:rPr>
              <a:t>“Towards Neural Network-based Reasoning” </a:t>
            </a:r>
            <a:r>
              <a:rPr lang="en-US" sz="1800" dirty="0"/>
              <a:t>B. </a:t>
            </a:r>
            <a:r>
              <a:rPr lang="en-US" sz="1800" dirty="0" err="1"/>
              <a:t>Peng</a:t>
            </a:r>
            <a:r>
              <a:rPr lang="en-US" sz="1800" dirty="0"/>
              <a:t>, Z. Lu, H. Li, K. Wong.</a:t>
            </a:r>
          </a:p>
          <a:p>
            <a:r>
              <a:rPr lang="en-US" sz="1800" b="1" dirty="0">
                <a:solidFill>
                  <a:srgbClr val="3366FF"/>
                </a:solidFill>
              </a:rPr>
              <a:t>“End-To-End Memory Networks”</a:t>
            </a:r>
            <a:r>
              <a:rPr lang="en-US" sz="1800" i="1" dirty="0">
                <a:solidFill>
                  <a:srgbClr val="3366FF"/>
                </a:solidFill>
              </a:rPr>
              <a:t> </a:t>
            </a:r>
            <a:r>
              <a:rPr lang="en-US" sz="1800" dirty="0"/>
              <a:t>S. </a:t>
            </a:r>
            <a:r>
              <a:rPr lang="en-US" sz="1800" dirty="0" err="1"/>
              <a:t>Sukhbaatar</a:t>
            </a:r>
            <a:r>
              <a:rPr lang="en-US" sz="1800" dirty="0"/>
              <a:t>, A. </a:t>
            </a:r>
            <a:r>
              <a:rPr lang="en-US" sz="1800" dirty="0" err="1"/>
              <a:t>Szlam</a:t>
            </a:r>
            <a:r>
              <a:rPr lang="en-US" sz="1800" dirty="0"/>
              <a:t>, J. Weston, R. Fergus.</a:t>
            </a:r>
            <a:endParaRPr lang="en-US" sz="1800" i="1" dirty="0"/>
          </a:p>
          <a:p>
            <a:pPr marL="0" indent="0">
              <a:buNone/>
            </a:pPr>
            <a:endParaRPr lang="en-US" sz="1800" i="1" dirty="0"/>
          </a:p>
        </p:txBody>
      </p:sp>
    </p:spTree>
    <p:extLst>
      <p:ext uri="{BB962C8B-B14F-4D97-AF65-F5344CB8AC3E}">
        <p14:creationId xmlns:p14="http://schemas.microsoft.com/office/powerpoint/2010/main" val="1649289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824" y="635051"/>
            <a:ext cx="8042276" cy="747127"/>
          </a:xfrm>
        </p:spPr>
        <p:txBody>
          <a:bodyPr/>
          <a:lstStyle/>
          <a:p>
            <a:r>
              <a:rPr lang="en-US" b="1" dirty="0"/>
              <a:t>New NLP Datasets for RAM  </a:t>
            </a:r>
            <a:br>
              <a:rPr lang="en-US" b="1" dirty="0"/>
            </a:br>
            <a:endParaRPr lang="en-US" b="1" dirty="0"/>
          </a:p>
        </p:txBody>
      </p:sp>
      <p:sp>
        <p:nvSpPr>
          <p:cNvPr id="3" name="Content Placeholder 2"/>
          <p:cNvSpPr>
            <a:spLocks noGrp="1"/>
          </p:cNvSpPr>
          <p:nvPr>
            <p:ph idx="1"/>
          </p:nvPr>
        </p:nvSpPr>
        <p:spPr>
          <a:xfrm>
            <a:off x="161868" y="1095786"/>
            <a:ext cx="8982132" cy="5762214"/>
          </a:xfrm>
        </p:spPr>
        <p:txBody>
          <a:bodyPr>
            <a:normAutofit fontScale="62500" lnSpcReduction="20000"/>
          </a:bodyPr>
          <a:lstStyle/>
          <a:p>
            <a:pPr marL="0" indent="0">
              <a:buNone/>
            </a:pPr>
            <a:r>
              <a:rPr lang="en-US" i="1" u="sng" dirty="0">
                <a:solidFill>
                  <a:srgbClr val="000000"/>
                </a:solidFill>
              </a:rPr>
              <a:t>Understanding news articles:</a:t>
            </a:r>
          </a:p>
          <a:p>
            <a:r>
              <a:rPr lang="en-US" b="1" dirty="0">
                <a:solidFill>
                  <a:srgbClr val="3366FF"/>
                </a:solidFill>
              </a:rPr>
              <a:t>“Teaching Machines to Read and Comprehend” </a:t>
            </a:r>
            <a:r>
              <a:rPr lang="en-US" dirty="0">
                <a:solidFill>
                  <a:srgbClr val="595959"/>
                </a:solidFill>
              </a:rPr>
              <a:t>K. Hermann, T. </a:t>
            </a:r>
            <a:r>
              <a:rPr lang="en-US" dirty="0" err="1">
                <a:solidFill>
                  <a:srgbClr val="595959"/>
                </a:solidFill>
              </a:rPr>
              <a:t>Kočiský</a:t>
            </a:r>
            <a:r>
              <a:rPr lang="en-US" dirty="0">
                <a:solidFill>
                  <a:srgbClr val="595959"/>
                </a:solidFill>
              </a:rPr>
              <a:t>, E. </a:t>
            </a:r>
            <a:r>
              <a:rPr lang="en-US" dirty="0" err="1">
                <a:solidFill>
                  <a:srgbClr val="595959"/>
                </a:solidFill>
              </a:rPr>
              <a:t>Grefenstette</a:t>
            </a:r>
            <a:r>
              <a:rPr lang="en-US" dirty="0">
                <a:solidFill>
                  <a:srgbClr val="595959"/>
                </a:solidFill>
              </a:rPr>
              <a:t>, L. </a:t>
            </a:r>
            <a:r>
              <a:rPr lang="en-US" dirty="0" err="1">
                <a:solidFill>
                  <a:srgbClr val="595959"/>
                </a:solidFill>
              </a:rPr>
              <a:t>Espeholt</a:t>
            </a:r>
            <a:r>
              <a:rPr lang="en-US" dirty="0">
                <a:solidFill>
                  <a:srgbClr val="595959"/>
                </a:solidFill>
              </a:rPr>
              <a:t>, W. Kay, M. </a:t>
            </a:r>
            <a:r>
              <a:rPr lang="en-US" dirty="0" err="1">
                <a:solidFill>
                  <a:srgbClr val="595959"/>
                </a:solidFill>
              </a:rPr>
              <a:t>Suleyman</a:t>
            </a:r>
            <a:r>
              <a:rPr lang="en-US" dirty="0">
                <a:solidFill>
                  <a:srgbClr val="595959"/>
                </a:solidFill>
              </a:rPr>
              <a:t>, P. </a:t>
            </a:r>
            <a:r>
              <a:rPr lang="en-US" dirty="0" err="1">
                <a:solidFill>
                  <a:srgbClr val="595959"/>
                </a:solidFill>
              </a:rPr>
              <a:t>Blunsom</a:t>
            </a:r>
            <a:r>
              <a:rPr lang="en-US" dirty="0">
                <a:solidFill>
                  <a:srgbClr val="595959"/>
                </a:solidFill>
              </a:rPr>
              <a:t>.</a:t>
            </a:r>
          </a:p>
          <a:p>
            <a:pPr marL="0" indent="0">
              <a:buNone/>
            </a:pPr>
            <a:r>
              <a:rPr lang="en-US" i="1" u="sng" dirty="0">
                <a:solidFill>
                  <a:srgbClr val="000000"/>
                </a:solidFill>
              </a:rPr>
              <a:t>Understanding children’s books:</a:t>
            </a:r>
          </a:p>
          <a:p>
            <a:r>
              <a:rPr lang="en-US" b="1" dirty="0">
                <a:solidFill>
                  <a:srgbClr val="3366FF"/>
                </a:solidFill>
              </a:rPr>
              <a:t>“The Goldilocks Principle: Reading Children's Books with Explicit Memory Representations” </a:t>
            </a:r>
            <a:r>
              <a:rPr lang="en-US" dirty="0">
                <a:solidFill>
                  <a:srgbClr val="595959"/>
                </a:solidFill>
              </a:rPr>
              <a:t>F. Hill, A. </a:t>
            </a:r>
            <a:r>
              <a:rPr lang="en-US" dirty="0" err="1">
                <a:solidFill>
                  <a:srgbClr val="595959"/>
                </a:solidFill>
              </a:rPr>
              <a:t>Bordes</a:t>
            </a:r>
            <a:r>
              <a:rPr lang="en-US" dirty="0">
                <a:solidFill>
                  <a:srgbClr val="595959"/>
                </a:solidFill>
              </a:rPr>
              <a:t>, S. Chopra, J. Weston.</a:t>
            </a:r>
          </a:p>
          <a:p>
            <a:pPr marL="0" indent="0">
              <a:buNone/>
            </a:pPr>
            <a:r>
              <a:rPr lang="en-US" i="1" u="sng" dirty="0">
                <a:solidFill>
                  <a:srgbClr val="000000"/>
                </a:solidFill>
              </a:rPr>
              <a:t>Conducting Dialog:</a:t>
            </a:r>
          </a:p>
          <a:p>
            <a:r>
              <a:rPr lang="en-US" b="1" dirty="0">
                <a:solidFill>
                  <a:srgbClr val="3366FF"/>
                </a:solidFill>
              </a:rPr>
              <a:t>“Hierarchical Neural Network Generative Models for Movie Dialogues” </a:t>
            </a:r>
            <a:r>
              <a:rPr lang="en-US" dirty="0">
                <a:solidFill>
                  <a:srgbClr val="000000"/>
                </a:solidFill>
              </a:rPr>
              <a:t>I. </a:t>
            </a:r>
            <a:r>
              <a:rPr lang="en-US" dirty="0" err="1">
                <a:solidFill>
                  <a:srgbClr val="000000"/>
                </a:solidFill>
              </a:rPr>
              <a:t>Serban</a:t>
            </a:r>
            <a:r>
              <a:rPr lang="en-US" dirty="0">
                <a:solidFill>
                  <a:srgbClr val="000000"/>
                </a:solidFill>
              </a:rPr>
              <a:t>, A. </a:t>
            </a:r>
            <a:r>
              <a:rPr lang="en-US" dirty="0" err="1">
                <a:solidFill>
                  <a:srgbClr val="000000"/>
                </a:solidFill>
              </a:rPr>
              <a:t>Sordoni</a:t>
            </a:r>
            <a:r>
              <a:rPr lang="en-US" dirty="0">
                <a:solidFill>
                  <a:srgbClr val="000000"/>
                </a:solidFill>
              </a:rPr>
              <a:t>, Y. </a:t>
            </a:r>
            <a:r>
              <a:rPr lang="en-US" dirty="0" err="1">
                <a:solidFill>
                  <a:srgbClr val="000000"/>
                </a:solidFill>
              </a:rPr>
              <a:t>Bengio</a:t>
            </a:r>
            <a:r>
              <a:rPr lang="en-US" dirty="0">
                <a:solidFill>
                  <a:srgbClr val="000000"/>
                </a:solidFill>
              </a:rPr>
              <a:t>, A. </a:t>
            </a:r>
            <a:r>
              <a:rPr lang="en-US" dirty="0" err="1">
                <a:solidFill>
                  <a:srgbClr val="000000"/>
                </a:solidFill>
              </a:rPr>
              <a:t>Courville</a:t>
            </a:r>
            <a:r>
              <a:rPr lang="en-US" dirty="0">
                <a:solidFill>
                  <a:srgbClr val="000000"/>
                </a:solidFill>
              </a:rPr>
              <a:t>, J. </a:t>
            </a:r>
            <a:r>
              <a:rPr lang="en-US" dirty="0" err="1">
                <a:solidFill>
                  <a:srgbClr val="000000"/>
                </a:solidFill>
              </a:rPr>
              <a:t>Pineau</a:t>
            </a:r>
            <a:r>
              <a:rPr lang="en-US" dirty="0">
                <a:solidFill>
                  <a:srgbClr val="000000"/>
                </a:solidFill>
              </a:rPr>
              <a:t>.</a:t>
            </a:r>
          </a:p>
          <a:p>
            <a:r>
              <a:rPr lang="en-US" b="1" dirty="0">
                <a:solidFill>
                  <a:srgbClr val="3366FF"/>
                </a:solidFill>
              </a:rPr>
              <a:t>“A Neural Network Approach to Context-Sensitive Generation of Conversational Responses” </a:t>
            </a:r>
            <a:r>
              <a:rPr lang="en-US" dirty="0" err="1">
                <a:solidFill>
                  <a:srgbClr val="000000"/>
                </a:solidFill>
              </a:rPr>
              <a:t>Sordoni</a:t>
            </a:r>
            <a:r>
              <a:rPr lang="en-US" dirty="0">
                <a:solidFill>
                  <a:srgbClr val="000000"/>
                </a:solidFill>
              </a:rPr>
              <a:t> et al.</a:t>
            </a:r>
          </a:p>
          <a:p>
            <a:r>
              <a:rPr lang="en-US" b="1" dirty="0">
                <a:solidFill>
                  <a:srgbClr val="3366FF"/>
                </a:solidFill>
              </a:rPr>
              <a:t>“Neural Responding Machine for Short-Text Conversation” </a:t>
            </a:r>
            <a:r>
              <a:rPr lang="en-US" dirty="0"/>
              <a:t>L. Shang, Z. Lu, </a:t>
            </a:r>
            <a:r>
              <a:rPr lang="en-US" dirty="0" err="1"/>
              <a:t>H.Li</a:t>
            </a:r>
            <a:r>
              <a:rPr lang="en-US" dirty="0"/>
              <a:t>.</a:t>
            </a:r>
          </a:p>
          <a:p>
            <a:r>
              <a:rPr lang="en-US" b="1" dirty="0">
                <a:solidFill>
                  <a:srgbClr val="3366FF"/>
                </a:solidFill>
              </a:rPr>
              <a:t>“Evaluating Prerequisite Qualities for Learning End-to-End Dialog Systems” </a:t>
            </a:r>
            <a:r>
              <a:rPr lang="en-US" dirty="0"/>
              <a:t>J. Dodge, A. </a:t>
            </a:r>
            <a:r>
              <a:rPr lang="en-US" dirty="0" err="1"/>
              <a:t>Gane</a:t>
            </a:r>
            <a:r>
              <a:rPr lang="en-US" dirty="0"/>
              <a:t>, X. Zhang, A. </a:t>
            </a:r>
            <a:r>
              <a:rPr lang="en-US" dirty="0" err="1"/>
              <a:t>Bordes</a:t>
            </a:r>
            <a:r>
              <a:rPr lang="en-US" dirty="0"/>
              <a:t>, S. Chopra, A. Miller, A. </a:t>
            </a:r>
            <a:r>
              <a:rPr lang="en-US" dirty="0" err="1"/>
              <a:t>Szlam</a:t>
            </a:r>
            <a:r>
              <a:rPr lang="en-US" dirty="0"/>
              <a:t>, J. Weston.</a:t>
            </a:r>
          </a:p>
          <a:p>
            <a:pPr marL="0" indent="0">
              <a:buNone/>
            </a:pPr>
            <a:r>
              <a:rPr lang="en-US" i="1" u="sng" dirty="0">
                <a:solidFill>
                  <a:srgbClr val="000000"/>
                </a:solidFill>
              </a:rPr>
              <a:t>General Question Answering:</a:t>
            </a:r>
          </a:p>
          <a:p>
            <a:r>
              <a:rPr lang="en-US" b="1" dirty="0">
                <a:solidFill>
                  <a:srgbClr val="3366FF"/>
                </a:solidFill>
              </a:rPr>
              <a:t>“Large-scale Simple Question Answering with Memory Networks”  </a:t>
            </a:r>
            <a:r>
              <a:rPr lang="en-US" dirty="0"/>
              <a:t>A. </a:t>
            </a:r>
            <a:r>
              <a:rPr lang="en-US" dirty="0" err="1"/>
              <a:t>Bordes</a:t>
            </a:r>
            <a:r>
              <a:rPr lang="en-US" dirty="0"/>
              <a:t>, N. </a:t>
            </a:r>
            <a:r>
              <a:rPr lang="en-US" dirty="0" err="1"/>
              <a:t>Usunier</a:t>
            </a:r>
            <a:r>
              <a:rPr lang="en-US" dirty="0"/>
              <a:t>, S. Chopra, J. Weston.</a:t>
            </a:r>
          </a:p>
        </p:txBody>
      </p:sp>
    </p:spTree>
    <p:extLst>
      <p:ext uri="{BB962C8B-B14F-4D97-AF65-F5344CB8AC3E}">
        <p14:creationId xmlns:p14="http://schemas.microsoft.com/office/powerpoint/2010/main" val="3196322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367007" cy="1336956"/>
          </a:xfrm>
        </p:spPr>
        <p:txBody>
          <a:bodyPr/>
          <a:lstStyle/>
          <a:p>
            <a:r>
              <a:rPr lang="en-US" dirty="0"/>
              <a:t>What was next for </a:t>
            </a:r>
            <a:r>
              <a:rPr lang="en-US" dirty="0" err="1"/>
              <a:t>MemNNs</a:t>
            </a:r>
            <a:r>
              <a:rPr lang="en-US" dirty="0"/>
              <a:t>?</a:t>
            </a:r>
          </a:p>
        </p:txBody>
      </p:sp>
      <p:sp>
        <p:nvSpPr>
          <p:cNvPr id="3" name="Content Placeholder 2"/>
          <p:cNvSpPr>
            <a:spLocks noGrp="1"/>
          </p:cNvSpPr>
          <p:nvPr>
            <p:ph idx="1"/>
          </p:nvPr>
        </p:nvSpPr>
        <p:spPr>
          <a:xfrm>
            <a:off x="549275" y="1600200"/>
            <a:ext cx="8042276" cy="5257799"/>
          </a:xfrm>
        </p:spPr>
        <p:txBody>
          <a:bodyPr>
            <a:normAutofit/>
          </a:bodyPr>
          <a:lstStyle/>
          <a:p>
            <a:r>
              <a:rPr lang="en-US" dirty="0"/>
              <a:t>Make the language much harder: </a:t>
            </a:r>
            <a:r>
              <a:rPr lang="en-US" dirty="0" err="1"/>
              <a:t>coreference</a:t>
            </a:r>
            <a:r>
              <a:rPr lang="en-US" dirty="0"/>
              <a:t>, conjunctions, negations, etc. </a:t>
            </a:r>
            <a:r>
              <a:rPr lang="en-US" dirty="0" err="1"/>
              <a:t>etc</a:t>
            </a:r>
            <a:r>
              <a:rPr lang="en-US" dirty="0"/>
              <a:t> – </a:t>
            </a:r>
            <a:r>
              <a:rPr lang="en-US" i="1" dirty="0"/>
              <a:t>will it work?</a:t>
            </a:r>
            <a:endParaRPr lang="en-US" b="1" i="1" u="sng" dirty="0">
              <a:solidFill>
                <a:srgbClr val="0000FF"/>
              </a:solidFill>
            </a:endParaRPr>
          </a:p>
          <a:p>
            <a:r>
              <a:rPr lang="en-US" dirty="0" err="1"/>
              <a:t>MemNNs</a:t>
            </a:r>
            <a:r>
              <a:rPr lang="en-US" dirty="0"/>
              <a:t> that reason with </a:t>
            </a:r>
            <a:r>
              <a:rPr lang="en-US" i="1" dirty="0"/>
              <a:t>more than </a:t>
            </a:r>
            <a:r>
              <a:rPr lang="en-US" dirty="0"/>
              <a:t>2 supporting memories.</a:t>
            </a:r>
          </a:p>
          <a:p>
            <a:r>
              <a:rPr lang="en-US" dirty="0"/>
              <a:t>End-to-end? (doesn’t need supporting facts)</a:t>
            </a:r>
            <a:endParaRPr lang="en-US" i="1" dirty="0">
              <a:solidFill>
                <a:srgbClr val="5F8804"/>
              </a:solidFill>
            </a:endParaRPr>
          </a:p>
          <a:p>
            <a:r>
              <a:rPr lang="en-US" dirty="0">
                <a:solidFill>
                  <a:schemeClr val="tx2">
                    <a:lumMod val="90000"/>
                    <a:lumOff val="10000"/>
                  </a:schemeClr>
                </a:solidFill>
              </a:rPr>
              <a:t>More useful applications on real datasets.</a:t>
            </a:r>
            <a:endParaRPr lang="en-US" sz="1800" dirty="0">
              <a:solidFill>
                <a:schemeClr val="tx2">
                  <a:lumMod val="90000"/>
                  <a:lumOff val="10000"/>
                </a:schemeClr>
              </a:solidFill>
            </a:endParaRPr>
          </a:p>
          <a:p>
            <a:r>
              <a:rPr lang="en-US" dirty="0"/>
              <a:t>Dialog: Ask questions? Say statements?</a:t>
            </a:r>
          </a:p>
          <a:p>
            <a:r>
              <a:rPr lang="en-US" i="1" dirty="0">
                <a:solidFill>
                  <a:schemeClr val="tx2">
                    <a:lumMod val="90000"/>
                    <a:lumOff val="10000"/>
                  </a:schemeClr>
                </a:solidFill>
              </a:rPr>
              <a:t>Do </a:t>
            </a:r>
            <a:r>
              <a:rPr lang="en-US" i="1" dirty="0" err="1">
                <a:solidFill>
                  <a:schemeClr val="tx2">
                    <a:lumMod val="90000"/>
                    <a:lumOff val="10000"/>
                  </a:schemeClr>
                </a:solidFill>
              </a:rPr>
              <a:t>MemNN</a:t>
            </a:r>
            <a:r>
              <a:rPr lang="en-US" i="1" dirty="0">
                <a:solidFill>
                  <a:schemeClr val="tx2">
                    <a:lumMod val="90000"/>
                    <a:lumOff val="10000"/>
                  </a:schemeClr>
                </a:solidFill>
              </a:rPr>
              <a:t> ideas extend to other ML tasks and model variants, .e.g. visual QA, perform actions…? [A: yes!].</a:t>
            </a:r>
          </a:p>
          <a:p>
            <a:endParaRPr lang="en-US" dirty="0">
              <a:solidFill>
                <a:srgbClr val="0000FF"/>
              </a:solidFill>
            </a:endParaRPr>
          </a:p>
        </p:txBody>
      </p:sp>
    </p:spTree>
    <p:extLst>
      <p:ext uri="{BB962C8B-B14F-4D97-AF65-F5344CB8AC3E}">
        <p14:creationId xmlns:p14="http://schemas.microsoft.com/office/powerpoint/2010/main" val="3575963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576"/>
            <a:ext cx="9144000" cy="1336956"/>
          </a:xfrm>
        </p:spPr>
        <p:txBody>
          <a:bodyPr/>
          <a:lstStyle/>
          <a:p>
            <a:r>
              <a:rPr lang="en-US" sz="4000" b="1" dirty="0" err="1">
                <a:solidFill>
                  <a:srgbClr val="000090"/>
                </a:solidFill>
              </a:rPr>
              <a:t>bAbI</a:t>
            </a:r>
            <a:r>
              <a:rPr lang="en-US" sz="4000" b="1" dirty="0">
                <a:solidFill>
                  <a:srgbClr val="000090"/>
                </a:solidFill>
              </a:rPr>
              <a:t> tasks: what reasoning tasks would we like models to work on?</a:t>
            </a:r>
          </a:p>
        </p:txBody>
      </p:sp>
      <p:sp>
        <p:nvSpPr>
          <p:cNvPr id="3" name="Content Placeholder 2"/>
          <p:cNvSpPr>
            <a:spLocks noGrp="1"/>
          </p:cNvSpPr>
          <p:nvPr>
            <p:ph idx="1"/>
          </p:nvPr>
        </p:nvSpPr>
        <p:spPr>
          <a:xfrm>
            <a:off x="549275" y="1600201"/>
            <a:ext cx="8451392" cy="4971150"/>
          </a:xfrm>
        </p:spPr>
        <p:txBody>
          <a:bodyPr>
            <a:normAutofit/>
          </a:bodyPr>
          <a:lstStyle/>
          <a:p>
            <a:r>
              <a:rPr lang="en-US" dirty="0">
                <a:solidFill>
                  <a:srgbClr val="0000FF"/>
                </a:solidFill>
              </a:rPr>
              <a:t>We define 20 tasks (generated by the simulation) that we can test new models on. </a:t>
            </a:r>
            <a:r>
              <a:rPr lang="en-US" sz="1600" dirty="0">
                <a:solidFill>
                  <a:schemeClr val="accent5">
                    <a:lumMod val="75000"/>
                  </a:schemeClr>
                </a:solidFill>
              </a:rPr>
              <a:t>(See: http://</a:t>
            </a:r>
            <a:r>
              <a:rPr lang="en-US" sz="1600" dirty="0" err="1">
                <a:solidFill>
                  <a:schemeClr val="accent5">
                    <a:lumMod val="75000"/>
                  </a:schemeClr>
                </a:solidFill>
              </a:rPr>
              <a:t>fb.ai</a:t>
            </a:r>
            <a:r>
              <a:rPr lang="en-US" sz="1600" dirty="0">
                <a:solidFill>
                  <a:schemeClr val="accent5">
                    <a:lumMod val="75000"/>
                  </a:schemeClr>
                </a:solidFill>
              </a:rPr>
              <a:t>/</a:t>
            </a:r>
            <a:r>
              <a:rPr lang="en-US" sz="1600" dirty="0" err="1">
                <a:solidFill>
                  <a:schemeClr val="accent5">
                    <a:lumMod val="75000"/>
                  </a:schemeClr>
                </a:solidFill>
              </a:rPr>
              <a:t>babi</a:t>
            </a:r>
            <a:r>
              <a:rPr lang="en-US" sz="1600" dirty="0">
                <a:solidFill>
                  <a:schemeClr val="accent5">
                    <a:lumMod val="75000"/>
                  </a:schemeClr>
                </a:solidFill>
              </a:rPr>
              <a:t>)</a:t>
            </a:r>
          </a:p>
          <a:p>
            <a:r>
              <a:rPr lang="en-US" dirty="0">
                <a:solidFill>
                  <a:srgbClr val="0000FF"/>
                </a:solidFill>
              </a:rPr>
              <a:t>The idea is they are a bit like software tests:           each task checks if an ML system has a certain skill. </a:t>
            </a:r>
          </a:p>
          <a:p>
            <a:r>
              <a:rPr lang="en-US" dirty="0">
                <a:solidFill>
                  <a:srgbClr val="0000FF"/>
                </a:solidFill>
              </a:rPr>
              <a:t>We would like each “skill” we check to be a natural task for humans </a:t>
            </a:r>
            <a:r>
              <a:rPr lang="en-US" dirty="0" err="1">
                <a:solidFill>
                  <a:srgbClr val="0000FF"/>
                </a:solidFill>
              </a:rPr>
              <a:t>w.r.t</a:t>
            </a:r>
            <a:r>
              <a:rPr lang="en-US" dirty="0">
                <a:solidFill>
                  <a:srgbClr val="0000FF"/>
                </a:solidFill>
              </a:rPr>
              <a:t>. text understanding &amp; reasoning, humans should be able to get 100%.</a:t>
            </a:r>
            <a:endParaRPr lang="en-US" dirty="0">
              <a:solidFill>
                <a:srgbClr val="800000"/>
              </a:solidFill>
            </a:endParaRPr>
          </a:p>
        </p:txBody>
      </p:sp>
      <p:sp>
        <p:nvSpPr>
          <p:cNvPr id="4" name="TextBox 3"/>
          <p:cNvSpPr txBox="1"/>
          <p:nvPr/>
        </p:nvSpPr>
        <p:spPr>
          <a:xfrm>
            <a:off x="2687488" y="5128744"/>
            <a:ext cx="6169721" cy="923330"/>
          </a:xfrm>
          <a:prstGeom prst="rect">
            <a:avLst/>
          </a:prstGeom>
          <a:solidFill>
            <a:schemeClr val="accent4"/>
          </a:solidFill>
          <a:ln>
            <a:solidFill>
              <a:schemeClr val="tx1"/>
            </a:solidFill>
          </a:ln>
        </p:spPr>
        <p:txBody>
          <a:bodyPr wrap="square" rtlCol="0">
            <a:spAutoFit/>
          </a:bodyPr>
          <a:lstStyle/>
          <a:p>
            <a:r>
              <a:rPr lang="en-US" dirty="0"/>
              <a:t>J. Weston, A. </a:t>
            </a:r>
            <a:r>
              <a:rPr lang="en-US" dirty="0" err="1"/>
              <a:t>Bordes</a:t>
            </a:r>
            <a:r>
              <a:rPr lang="en-US" dirty="0"/>
              <a:t>, S. Chopra, T. </a:t>
            </a:r>
            <a:r>
              <a:rPr lang="en-US" dirty="0" err="1"/>
              <a:t>Mikolov</a:t>
            </a:r>
            <a:r>
              <a:rPr lang="en-US" dirty="0"/>
              <a:t>. Towards AI-Complete Question Answering: A Set of Prerequisite Toy Tasks. arXiv:1502.05698.</a:t>
            </a:r>
          </a:p>
        </p:txBody>
      </p:sp>
    </p:spTree>
    <p:extLst>
      <p:ext uri="{BB962C8B-B14F-4D97-AF65-F5344CB8AC3E}">
        <p14:creationId xmlns:p14="http://schemas.microsoft.com/office/powerpoint/2010/main" val="79364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im1.tiff"/>
          <p:cNvPicPr>
            <a:picLocks noGrp="1" noChangeAspect="1"/>
          </p:cNvPicPr>
          <p:nvPr>
            <p:ph idx="1"/>
          </p:nvPr>
        </p:nvPicPr>
        <p:blipFill>
          <a:blip r:embed="rId2" cstate="email">
            <a:extLst>
              <a:ext uri="{28A0092B-C50C-407E-A947-70E740481C1C}">
                <a14:useLocalDpi xmlns:a14="http://schemas.microsoft.com/office/drawing/2010/main" val="0"/>
              </a:ext>
            </a:extLst>
          </a:blip>
          <a:srcRect l="-7612" r="-7612"/>
          <a:stretch>
            <a:fillRect/>
          </a:stretch>
        </p:blipFill>
        <p:spPr>
          <a:xfrm>
            <a:off x="-1138668" y="248188"/>
            <a:ext cx="11588985" cy="6258875"/>
          </a:xfrm>
        </p:spPr>
      </p:pic>
    </p:spTree>
    <p:extLst>
      <p:ext uri="{BB962C8B-B14F-4D97-AF65-F5344CB8AC3E}">
        <p14:creationId xmlns:p14="http://schemas.microsoft.com/office/powerpoint/2010/main" val="4069817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im2.tiff"/>
          <p:cNvPicPr>
            <a:picLocks noGrp="1" noChangeAspect="1"/>
          </p:cNvPicPr>
          <p:nvPr>
            <p:ph idx="1"/>
          </p:nvPr>
        </p:nvPicPr>
        <p:blipFill>
          <a:blip r:embed="rId2" cstate="email">
            <a:extLst>
              <a:ext uri="{28A0092B-C50C-407E-A947-70E740481C1C}">
                <a14:useLocalDpi xmlns:a14="http://schemas.microsoft.com/office/drawing/2010/main" val="0"/>
              </a:ext>
            </a:extLst>
          </a:blip>
          <a:srcRect l="-7385" r="-7385"/>
          <a:stretch>
            <a:fillRect/>
          </a:stretch>
        </p:blipFill>
        <p:spPr>
          <a:xfrm>
            <a:off x="-943594" y="554771"/>
            <a:ext cx="10975033" cy="5927297"/>
          </a:xfrm>
        </p:spPr>
      </p:pic>
    </p:spTree>
    <p:extLst>
      <p:ext uri="{BB962C8B-B14F-4D97-AF65-F5344CB8AC3E}">
        <p14:creationId xmlns:p14="http://schemas.microsoft.com/office/powerpoint/2010/main" val="52189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Task (1) Factoid QA with Single Supporting Fact </a:t>
            </a:r>
            <a:r>
              <a:rPr lang="en-US" sz="3600" b="1" dirty="0">
                <a:solidFill>
                  <a:schemeClr val="tx1">
                    <a:lumMod val="50000"/>
                    <a:lumOff val="50000"/>
                  </a:schemeClr>
                </a:solidFill>
              </a:rPr>
              <a:t>(“where is actor”)</a:t>
            </a:r>
            <a:endParaRPr lang="en-US" sz="2400" b="1" dirty="0">
              <a:solidFill>
                <a:srgbClr val="2C7C9F"/>
              </a:solidFill>
            </a:endParaRPr>
          </a:p>
        </p:txBody>
      </p:sp>
      <p:sp>
        <p:nvSpPr>
          <p:cNvPr id="3" name="Content Placeholder 2"/>
          <p:cNvSpPr>
            <a:spLocks noGrp="1"/>
          </p:cNvSpPr>
          <p:nvPr>
            <p:ph idx="1"/>
          </p:nvPr>
        </p:nvSpPr>
        <p:spPr>
          <a:xfrm>
            <a:off x="117735" y="1600200"/>
            <a:ext cx="9026265" cy="5257799"/>
          </a:xfrm>
        </p:spPr>
        <p:txBody>
          <a:bodyPr>
            <a:normAutofit/>
          </a:bodyPr>
          <a:lstStyle/>
          <a:p>
            <a:pPr marL="0" indent="0">
              <a:buNone/>
            </a:pPr>
            <a:r>
              <a:rPr lang="en-US" sz="2000" dirty="0">
                <a:solidFill>
                  <a:srgbClr val="0000FF"/>
                </a:solidFill>
              </a:rPr>
              <a:t>Our first task consists of questions where a single supporting fact, previously given, provides the answer.</a:t>
            </a:r>
          </a:p>
          <a:p>
            <a:pPr marL="0" indent="0">
              <a:buNone/>
            </a:pPr>
            <a:r>
              <a:rPr lang="en-US" sz="2000" dirty="0">
                <a:solidFill>
                  <a:srgbClr val="0000FF"/>
                </a:solidFill>
              </a:rPr>
              <a:t>We test simplest case of this, by asking for the location of a person.</a:t>
            </a:r>
          </a:p>
          <a:p>
            <a:pPr marL="0" indent="0">
              <a:buNone/>
            </a:pPr>
            <a:r>
              <a:rPr lang="en-US" sz="2000" dirty="0">
                <a:solidFill>
                  <a:srgbClr val="0000FF"/>
                </a:solidFill>
              </a:rPr>
              <a:t>A small sample of the task is thus:</a:t>
            </a:r>
          </a:p>
          <a:p>
            <a:endParaRPr lang="en-US" dirty="0"/>
          </a:p>
          <a:p>
            <a:endParaRPr lang="en-US" dirty="0"/>
          </a:p>
          <a:p>
            <a:endParaRPr lang="en-US" dirty="0"/>
          </a:p>
          <a:p>
            <a:pPr marL="0" indent="0">
              <a:buNone/>
            </a:pPr>
            <a:r>
              <a:rPr lang="en-US" dirty="0">
                <a:solidFill>
                  <a:srgbClr val="0000FF"/>
                </a:solidFill>
              </a:rPr>
              <a:t>We could use supporting facts for supervision at training time, but are not known at test time </a:t>
            </a:r>
            <a:r>
              <a:rPr lang="en-US" sz="2000" dirty="0">
                <a:solidFill>
                  <a:srgbClr val="0000FF"/>
                </a:solidFill>
              </a:rPr>
              <a:t>(we call this “strong supervision”). </a:t>
            </a:r>
            <a:r>
              <a:rPr lang="en-US" dirty="0">
                <a:solidFill>
                  <a:srgbClr val="0000FF"/>
                </a:solidFill>
              </a:rPr>
              <a:t>However weak supervision is much better!!</a:t>
            </a:r>
          </a:p>
        </p:txBody>
      </p:sp>
      <p:sp>
        <p:nvSpPr>
          <p:cNvPr id="4" name="TextBox 3"/>
          <p:cNvSpPr txBox="1"/>
          <p:nvPr/>
        </p:nvSpPr>
        <p:spPr>
          <a:xfrm>
            <a:off x="1085034" y="3723354"/>
            <a:ext cx="5955236" cy="1061829"/>
          </a:xfrm>
          <a:prstGeom prst="rect">
            <a:avLst/>
          </a:prstGeom>
          <a:noFill/>
          <a:ln>
            <a:solidFill>
              <a:schemeClr val="tx1"/>
            </a:solidFill>
          </a:ln>
        </p:spPr>
        <p:txBody>
          <a:bodyPr wrap="square" lIns="91440" tIns="137160" bIns="0" rtlCol="0">
            <a:spAutoFit/>
          </a:bodyPr>
          <a:lstStyle/>
          <a:p>
            <a:r>
              <a:rPr lang="en-US" sz="2000" dirty="0"/>
              <a:t>John is in the playground.</a:t>
            </a:r>
          </a:p>
          <a:p>
            <a:r>
              <a:rPr lang="en-US" sz="2000" dirty="0"/>
              <a:t>Bob is in the office.</a:t>
            </a:r>
          </a:p>
          <a:p>
            <a:r>
              <a:rPr lang="en-US" sz="2000" dirty="0"/>
              <a:t>Where is John? </a:t>
            </a:r>
            <a:r>
              <a:rPr lang="en-US" sz="2000" dirty="0" err="1">
                <a:solidFill>
                  <a:srgbClr val="FF0000"/>
                </a:solidFill>
              </a:rPr>
              <a:t>A:playground</a:t>
            </a:r>
            <a:endParaRPr lang="en-US" sz="2000" dirty="0">
              <a:solidFill>
                <a:srgbClr val="FF0000"/>
              </a:solidFill>
            </a:endParaRPr>
          </a:p>
        </p:txBody>
      </p:sp>
      <p:cxnSp>
        <p:nvCxnSpPr>
          <p:cNvPr id="8" name="Straight Arrow Connector 7"/>
          <p:cNvCxnSpPr/>
          <p:nvPr/>
        </p:nvCxnSpPr>
        <p:spPr>
          <a:xfrm flipH="1">
            <a:off x="4404994" y="3982171"/>
            <a:ext cx="1600613" cy="132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58521" y="3823413"/>
            <a:ext cx="2493346" cy="369332"/>
          </a:xfrm>
          <a:prstGeom prst="rect">
            <a:avLst/>
          </a:prstGeom>
          <a:solidFill>
            <a:schemeClr val="bg1"/>
          </a:solidFill>
          <a:ln>
            <a:solidFill>
              <a:schemeClr val="tx1"/>
            </a:solidFill>
          </a:ln>
        </p:spPr>
        <p:txBody>
          <a:bodyPr wrap="square" rtlCol="0">
            <a:spAutoFit/>
          </a:bodyPr>
          <a:lstStyle/>
          <a:p>
            <a:r>
              <a:rPr lang="en-US" dirty="0"/>
              <a:t>SUPPORTING FACT</a:t>
            </a:r>
          </a:p>
        </p:txBody>
      </p:sp>
    </p:spTree>
    <p:extLst>
      <p:ext uri="{BB962C8B-B14F-4D97-AF65-F5344CB8AC3E}">
        <p14:creationId xmlns:p14="http://schemas.microsoft.com/office/powerpoint/2010/main" val="3056636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(2) Factoid QA with Two Supporting Facts </a:t>
            </a:r>
            <a:r>
              <a:rPr lang="en-US" sz="3600" b="1" dirty="0">
                <a:solidFill>
                  <a:srgbClr val="2C7C9F"/>
                </a:solidFill>
              </a:rPr>
              <a:t>(“where is </a:t>
            </a:r>
            <a:r>
              <a:rPr lang="en-US" sz="3600" b="1" dirty="0" err="1">
                <a:solidFill>
                  <a:srgbClr val="2C7C9F"/>
                </a:solidFill>
              </a:rPr>
              <a:t>actor+object</a:t>
            </a:r>
            <a:r>
              <a:rPr lang="en-US" sz="3600" b="1" dirty="0">
                <a:solidFill>
                  <a:srgbClr val="2C7C9F"/>
                </a:solidFill>
              </a:rPr>
              <a:t>”)</a:t>
            </a:r>
          </a:p>
        </p:txBody>
      </p:sp>
      <p:sp>
        <p:nvSpPr>
          <p:cNvPr id="3" name="Content Placeholder 2"/>
          <p:cNvSpPr>
            <a:spLocks noGrp="1"/>
          </p:cNvSpPr>
          <p:nvPr>
            <p:ph idx="1"/>
          </p:nvPr>
        </p:nvSpPr>
        <p:spPr>
          <a:xfrm>
            <a:off x="117735" y="1600201"/>
            <a:ext cx="9026265" cy="1099846"/>
          </a:xfrm>
        </p:spPr>
        <p:txBody>
          <a:bodyPr>
            <a:normAutofit/>
          </a:bodyPr>
          <a:lstStyle/>
          <a:p>
            <a:pPr marL="0" indent="0">
              <a:buNone/>
            </a:pPr>
            <a:r>
              <a:rPr lang="en-US" sz="2000" dirty="0">
                <a:solidFill>
                  <a:srgbClr val="0000FF"/>
                </a:solidFill>
              </a:rPr>
              <a:t>A harder task is to answer questions where two supporting statements have to be chained to answer the question:</a:t>
            </a:r>
          </a:p>
          <a:p>
            <a:pPr marL="0" indent="0">
              <a:buNone/>
            </a:pPr>
            <a:endParaRPr lang="en-US" dirty="0"/>
          </a:p>
          <a:p>
            <a:pPr marL="0" indent="0">
              <a:buNone/>
            </a:pPr>
            <a:endParaRPr lang="en-US" dirty="0"/>
          </a:p>
          <a:p>
            <a:pPr marL="0" indent="0">
              <a:buNone/>
            </a:pPr>
            <a:endParaRPr lang="en-US" dirty="0"/>
          </a:p>
        </p:txBody>
      </p:sp>
      <p:sp>
        <p:nvSpPr>
          <p:cNvPr id="4" name="TextBox 3"/>
          <p:cNvSpPr txBox="1"/>
          <p:nvPr/>
        </p:nvSpPr>
        <p:spPr>
          <a:xfrm>
            <a:off x="1183674" y="2576757"/>
            <a:ext cx="5955236" cy="1677382"/>
          </a:xfrm>
          <a:prstGeom prst="rect">
            <a:avLst/>
          </a:prstGeom>
          <a:noFill/>
          <a:ln>
            <a:solidFill>
              <a:schemeClr val="tx1"/>
            </a:solidFill>
          </a:ln>
        </p:spPr>
        <p:txBody>
          <a:bodyPr wrap="square" lIns="91440" tIns="137160" bIns="0" rtlCol="0">
            <a:spAutoFit/>
          </a:bodyPr>
          <a:lstStyle/>
          <a:p>
            <a:r>
              <a:rPr lang="en-US" sz="2000" dirty="0"/>
              <a:t>John is in the playground.</a:t>
            </a:r>
          </a:p>
          <a:p>
            <a:r>
              <a:rPr lang="en-US" sz="2000" dirty="0"/>
              <a:t>Bob is in the office.</a:t>
            </a:r>
          </a:p>
          <a:p>
            <a:r>
              <a:rPr lang="en-US" sz="2000" dirty="0"/>
              <a:t>John picked up the football.</a:t>
            </a:r>
          </a:p>
          <a:p>
            <a:r>
              <a:rPr lang="en-US" sz="2000" dirty="0"/>
              <a:t>Bob went to the kitchen.</a:t>
            </a:r>
          </a:p>
          <a:p>
            <a:r>
              <a:rPr lang="en-US" sz="2000" dirty="0"/>
              <a:t>Where is the football?  </a:t>
            </a:r>
            <a:r>
              <a:rPr lang="en-US" sz="2000" dirty="0" err="1">
                <a:solidFill>
                  <a:srgbClr val="FF0000"/>
                </a:solidFill>
              </a:rPr>
              <a:t>A:playground</a:t>
            </a:r>
            <a:endParaRPr lang="en-US" dirty="0">
              <a:solidFill>
                <a:schemeClr val="bg2"/>
              </a:solidFill>
            </a:endParaRPr>
          </a:p>
        </p:txBody>
      </p:sp>
      <p:sp>
        <p:nvSpPr>
          <p:cNvPr id="5" name="TextBox 4"/>
          <p:cNvSpPr txBox="1"/>
          <p:nvPr/>
        </p:nvSpPr>
        <p:spPr>
          <a:xfrm>
            <a:off x="320572" y="4882280"/>
            <a:ext cx="8655436" cy="1600438"/>
          </a:xfrm>
          <a:prstGeom prst="rect">
            <a:avLst/>
          </a:prstGeom>
          <a:noFill/>
        </p:spPr>
        <p:txBody>
          <a:bodyPr wrap="square" rtlCol="0">
            <a:spAutoFit/>
          </a:bodyPr>
          <a:lstStyle/>
          <a:p>
            <a:r>
              <a:rPr lang="en-US" sz="2000" dirty="0">
                <a:solidFill>
                  <a:srgbClr val="0000FF"/>
                </a:solidFill>
              </a:rPr>
              <a:t>To answer the question </a:t>
            </a:r>
            <a:r>
              <a:rPr lang="en-US" sz="2000" i="1" dirty="0">
                <a:solidFill>
                  <a:srgbClr val="0000FF"/>
                </a:solidFill>
              </a:rPr>
              <a:t>Where is the football? </a:t>
            </a:r>
            <a:r>
              <a:rPr lang="en-US" sz="2000" dirty="0">
                <a:solidFill>
                  <a:srgbClr val="0000FF"/>
                </a:solidFill>
              </a:rPr>
              <a:t>both </a:t>
            </a:r>
            <a:r>
              <a:rPr lang="en-US" sz="2000" i="1" dirty="0">
                <a:solidFill>
                  <a:srgbClr val="0000FF"/>
                </a:solidFill>
              </a:rPr>
              <a:t>John picked up the football</a:t>
            </a:r>
            <a:r>
              <a:rPr lang="en-US" sz="2000" dirty="0">
                <a:solidFill>
                  <a:srgbClr val="0000FF"/>
                </a:solidFill>
              </a:rPr>
              <a:t> and </a:t>
            </a:r>
            <a:r>
              <a:rPr lang="en-US" sz="2000" i="1" dirty="0">
                <a:solidFill>
                  <a:srgbClr val="0000FF"/>
                </a:solidFill>
              </a:rPr>
              <a:t>John is in the playground</a:t>
            </a:r>
            <a:r>
              <a:rPr lang="en-US" sz="2000" dirty="0">
                <a:solidFill>
                  <a:srgbClr val="0000FF"/>
                </a:solidFill>
              </a:rPr>
              <a:t> are supporting facts.</a:t>
            </a:r>
          </a:p>
          <a:p>
            <a:endParaRPr lang="en-US" sz="2000" i="1" u="sng" dirty="0">
              <a:solidFill>
                <a:srgbClr val="0000FF"/>
              </a:solidFill>
            </a:endParaRPr>
          </a:p>
          <a:p>
            <a:r>
              <a:rPr lang="en-US" sz="2000" dirty="0">
                <a:solidFill>
                  <a:srgbClr val="0000FF"/>
                </a:solidFill>
              </a:rPr>
              <a:t>.</a:t>
            </a:r>
          </a:p>
          <a:p>
            <a:endParaRPr lang="en-US" dirty="0"/>
          </a:p>
        </p:txBody>
      </p:sp>
      <p:cxnSp>
        <p:nvCxnSpPr>
          <p:cNvPr id="6" name="Straight Arrow Connector 5"/>
          <p:cNvCxnSpPr/>
          <p:nvPr/>
        </p:nvCxnSpPr>
        <p:spPr>
          <a:xfrm flipH="1">
            <a:off x="4444678" y="2858805"/>
            <a:ext cx="1600613" cy="132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98205" y="2700047"/>
            <a:ext cx="2493346" cy="369332"/>
          </a:xfrm>
          <a:prstGeom prst="rect">
            <a:avLst/>
          </a:prstGeom>
          <a:solidFill>
            <a:schemeClr val="bg1"/>
          </a:solidFill>
          <a:ln>
            <a:solidFill>
              <a:schemeClr val="tx1"/>
            </a:solidFill>
          </a:ln>
        </p:spPr>
        <p:txBody>
          <a:bodyPr wrap="square" rtlCol="0">
            <a:spAutoFit/>
          </a:bodyPr>
          <a:lstStyle/>
          <a:p>
            <a:r>
              <a:rPr lang="en-US" dirty="0"/>
              <a:t>SUPPORTING FACT</a:t>
            </a:r>
          </a:p>
        </p:txBody>
      </p:sp>
      <p:cxnSp>
        <p:nvCxnSpPr>
          <p:cNvPr id="10" name="Straight Arrow Connector 9"/>
          <p:cNvCxnSpPr/>
          <p:nvPr/>
        </p:nvCxnSpPr>
        <p:spPr>
          <a:xfrm flipH="1">
            <a:off x="4762150" y="3505891"/>
            <a:ext cx="1600613" cy="132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15677" y="3347133"/>
            <a:ext cx="2493346" cy="369332"/>
          </a:xfrm>
          <a:prstGeom prst="rect">
            <a:avLst/>
          </a:prstGeom>
          <a:solidFill>
            <a:schemeClr val="bg1"/>
          </a:solidFill>
          <a:ln>
            <a:solidFill>
              <a:schemeClr val="tx1"/>
            </a:solidFill>
          </a:ln>
        </p:spPr>
        <p:txBody>
          <a:bodyPr wrap="square" rtlCol="0">
            <a:spAutoFit/>
          </a:bodyPr>
          <a:lstStyle/>
          <a:p>
            <a:r>
              <a:rPr lang="en-US" dirty="0"/>
              <a:t>SUPPORTING FACT</a:t>
            </a:r>
          </a:p>
        </p:txBody>
      </p:sp>
    </p:spTree>
    <p:extLst>
      <p:ext uri="{BB962C8B-B14F-4D97-AF65-F5344CB8AC3E}">
        <p14:creationId xmlns:p14="http://schemas.microsoft.com/office/powerpoint/2010/main" val="1101041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(3) Factoid QA with Three Supporting Facts</a:t>
            </a:r>
          </a:p>
        </p:txBody>
      </p:sp>
      <p:sp>
        <p:nvSpPr>
          <p:cNvPr id="3" name="Content Placeholder 2"/>
          <p:cNvSpPr>
            <a:spLocks noGrp="1"/>
          </p:cNvSpPr>
          <p:nvPr>
            <p:ph idx="1"/>
          </p:nvPr>
        </p:nvSpPr>
        <p:spPr>
          <a:xfrm>
            <a:off x="117735" y="1686504"/>
            <a:ext cx="9026265" cy="1099846"/>
          </a:xfrm>
        </p:spPr>
        <p:txBody>
          <a:bodyPr>
            <a:normAutofit/>
          </a:bodyPr>
          <a:lstStyle/>
          <a:p>
            <a:pPr marL="0" indent="0">
              <a:buNone/>
            </a:pPr>
            <a:r>
              <a:rPr lang="en-US" sz="2000" dirty="0">
                <a:solidFill>
                  <a:srgbClr val="0000FF"/>
                </a:solidFill>
              </a:rPr>
              <a:t>Similarly, one can make a task with three supporting facts:</a:t>
            </a:r>
            <a:endParaRPr lang="en-US" dirty="0">
              <a:solidFill>
                <a:srgbClr val="0000FF"/>
              </a:solidFill>
            </a:endParaRPr>
          </a:p>
          <a:p>
            <a:pPr marL="0" indent="0">
              <a:buNone/>
            </a:pPr>
            <a:endParaRPr lang="en-US" dirty="0"/>
          </a:p>
          <a:p>
            <a:pPr marL="0" indent="0">
              <a:buNone/>
            </a:pPr>
            <a:endParaRPr lang="en-US" dirty="0"/>
          </a:p>
        </p:txBody>
      </p:sp>
      <p:sp>
        <p:nvSpPr>
          <p:cNvPr id="4" name="TextBox 3"/>
          <p:cNvSpPr txBox="1"/>
          <p:nvPr/>
        </p:nvSpPr>
        <p:spPr>
          <a:xfrm>
            <a:off x="1183674" y="2576757"/>
            <a:ext cx="6559366" cy="1954381"/>
          </a:xfrm>
          <a:prstGeom prst="rect">
            <a:avLst/>
          </a:prstGeom>
          <a:noFill/>
          <a:ln>
            <a:solidFill>
              <a:schemeClr val="tx1"/>
            </a:solidFill>
          </a:ln>
        </p:spPr>
        <p:txBody>
          <a:bodyPr wrap="square" lIns="91440" tIns="137160" bIns="0" rtlCol="0">
            <a:spAutoFit/>
          </a:bodyPr>
          <a:lstStyle/>
          <a:p>
            <a:r>
              <a:rPr lang="en-US" sz="2000" dirty="0"/>
              <a:t>John picked up the apple.</a:t>
            </a:r>
          </a:p>
          <a:p>
            <a:r>
              <a:rPr lang="en-US" sz="2000" dirty="0"/>
              <a:t>John went to the office.</a:t>
            </a:r>
          </a:p>
          <a:p>
            <a:r>
              <a:rPr lang="en-US" sz="2000" dirty="0"/>
              <a:t>John went to the kitchen.</a:t>
            </a:r>
          </a:p>
          <a:p>
            <a:r>
              <a:rPr lang="en-US" sz="2000" dirty="0"/>
              <a:t>John dropped the apple.</a:t>
            </a:r>
          </a:p>
          <a:p>
            <a:r>
              <a:rPr lang="en-US" sz="2000" dirty="0"/>
              <a:t>Where was the apple before the kitchen? </a:t>
            </a:r>
            <a:r>
              <a:rPr lang="en-US" sz="2000" dirty="0" err="1">
                <a:solidFill>
                  <a:srgbClr val="FF0000"/>
                </a:solidFill>
              </a:rPr>
              <a:t>A:office</a:t>
            </a:r>
            <a:endParaRPr lang="en-US" sz="2000" dirty="0">
              <a:solidFill>
                <a:srgbClr val="FF0000"/>
              </a:solidFill>
            </a:endParaRPr>
          </a:p>
          <a:p>
            <a:endParaRPr lang="en-US" dirty="0">
              <a:solidFill>
                <a:srgbClr val="FF0000"/>
              </a:solidFill>
            </a:endParaRPr>
          </a:p>
        </p:txBody>
      </p:sp>
      <p:sp>
        <p:nvSpPr>
          <p:cNvPr id="5" name="TextBox 4"/>
          <p:cNvSpPr txBox="1"/>
          <p:nvPr/>
        </p:nvSpPr>
        <p:spPr>
          <a:xfrm>
            <a:off x="320572" y="4900467"/>
            <a:ext cx="8655436" cy="400110"/>
          </a:xfrm>
          <a:prstGeom prst="rect">
            <a:avLst/>
          </a:prstGeom>
          <a:noFill/>
        </p:spPr>
        <p:txBody>
          <a:bodyPr wrap="square" rtlCol="0">
            <a:spAutoFit/>
          </a:bodyPr>
          <a:lstStyle/>
          <a:p>
            <a:r>
              <a:rPr lang="en-US" sz="2000" dirty="0">
                <a:solidFill>
                  <a:srgbClr val="0000FF"/>
                </a:solidFill>
              </a:rPr>
              <a:t>The first three statements are all required to answer this.</a:t>
            </a:r>
            <a:endParaRPr lang="en-US" dirty="0">
              <a:solidFill>
                <a:srgbClr val="0000FF"/>
              </a:solidFill>
            </a:endParaRPr>
          </a:p>
        </p:txBody>
      </p:sp>
    </p:spTree>
    <p:extLst>
      <p:ext uri="{BB962C8B-B14F-4D97-AF65-F5344CB8AC3E}">
        <p14:creationId xmlns:p14="http://schemas.microsoft.com/office/powerpoint/2010/main" val="166223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Networks</a:t>
            </a:r>
          </a:p>
        </p:txBody>
      </p:sp>
      <p:sp>
        <p:nvSpPr>
          <p:cNvPr id="3" name="Content Placeholder 2"/>
          <p:cNvSpPr>
            <a:spLocks noGrp="1"/>
          </p:cNvSpPr>
          <p:nvPr>
            <p:ph idx="1"/>
          </p:nvPr>
        </p:nvSpPr>
        <p:spPr>
          <a:xfrm>
            <a:off x="553641" y="1360885"/>
            <a:ext cx="8027789" cy="2132409"/>
          </a:xfrm>
        </p:spPr>
        <p:txBody>
          <a:bodyPr>
            <a:normAutofit fontScale="92500" lnSpcReduction="10000"/>
          </a:bodyPr>
          <a:lstStyle/>
          <a:p>
            <a:r>
              <a:rPr lang="en-US" dirty="0"/>
              <a:t>Class of models that combine large memory with </a:t>
            </a:r>
            <a:r>
              <a:rPr lang="en-US" dirty="0">
                <a:solidFill>
                  <a:schemeClr val="accent2"/>
                </a:solidFill>
              </a:rPr>
              <a:t>learning component that can read and write to it</a:t>
            </a:r>
            <a:r>
              <a:rPr lang="en-US" dirty="0"/>
              <a:t>.</a:t>
            </a:r>
          </a:p>
          <a:p>
            <a:r>
              <a:rPr lang="en-US" dirty="0"/>
              <a:t>Incorporates </a:t>
            </a:r>
            <a:r>
              <a:rPr lang="en-US" b="1" dirty="0"/>
              <a:t>reasoning</a:t>
            </a:r>
            <a:r>
              <a:rPr lang="en-US" dirty="0"/>
              <a:t> with </a:t>
            </a:r>
            <a:r>
              <a:rPr lang="en-US" b="1" dirty="0"/>
              <a:t>attention</a:t>
            </a:r>
            <a:r>
              <a:rPr lang="en-US" dirty="0"/>
              <a:t> over </a:t>
            </a:r>
            <a:r>
              <a:rPr lang="en-US" b="1" dirty="0"/>
              <a:t>memory</a:t>
            </a:r>
            <a:r>
              <a:rPr lang="en-US" dirty="0"/>
              <a:t> (RAM).</a:t>
            </a:r>
          </a:p>
          <a:p>
            <a:r>
              <a:rPr lang="en-US" dirty="0">
                <a:solidFill>
                  <a:srgbClr val="333399"/>
                </a:solidFill>
              </a:rPr>
              <a:t>Most ML has limited memory </a:t>
            </a:r>
            <a:r>
              <a:rPr lang="en-US" dirty="0"/>
              <a:t>which is more-or-less all that’s needed for “low level” tasks e.g. object detection.</a:t>
            </a:r>
            <a:endParaRPr lang="en-US" dirty="0">
              <a:solidFill>
                <a:srgbClr val="FF0000"/>
              </a:solidFill>
            </a:endParaRPr>
          </a:p>
        </p:txBody>
      </p:sp>
      <p:sp>
        <p:nvSpPr>
          <p:cNvPr id="4" name="TextBox 3"/>
          <p:cNvSpPr txBox="1"/>
          <p:nvPr/>
        </p:nvSpPr>
        <p:spPr>
          <a:xfrm>
            <a:off x="500063" y="3627614"/>
            <a:ext cx="8197453" cy="2886070"/>
          </a:xfrm>
          <a:prstGeom prst="rect">
            <a:avLst/>
          </a:prstGeom>
        </p:spPr>
        <p:style>
          <a:lnRef idx="3">
            <a:schemeClr val="lt1"/>
          </a:lnRef>
          <a:fillRef idx="1">
            <a:schemeClr val="accent2"/>
          </a:fillRef>
          <a:effectRef idx="1">
            <a:schemeClr val="accent2"/>
          </a:effectRef>
          <a:fontRef idx="minor">
            <a:schemeClr val="lt1"/>
          </a:fontRef>
        </p:style>
        <p:txBody>
          <a:bodyPr wrap="square" lIns="69238" tIns="34619" rIns="69238" bIns="34619" rtlCol="0">
            <a:spAutoFit/>
          </a:bodyPr>
          <a:lstStyle/>
          <a:p>
            <a:r>
              <a:rPr lang="en-US" sz="2400" b="1" u="sng" dirty="0">
                <a:solidFill>
                  <a:schemeClr val="bg1"/>
                </a:solidFill>
              </a:rPr>
              <a:t>Our motivation:</a:t>
            </a:r>
            <a:r>
              <a:rPr lang="en-US" sz="2400" b="1" dirty="0">
                <a:solidFill>
                  <a:schemeClr val="bg1"/>
                </a:solidFill>
              </a:rPr>
              <a:t> </a:t>
            </a:r>
            <a:r>
              <a:rPr lang="en-US" sz="2400" dirty="0">
                <a:solidFill>
                  <a:schemeClr val="bg1"/>
                </a:solidFill>
              </a:rPr>
              <a:t>long-term memory is required to read a story and then e.g. answer questions about it.</a:t>
            </a:r>
          </a:p>
          <a:p>
            <a:endParaRPr lang="en-US" sz="2400" dirty="0">
              <a:solidFill>
                <a:schemeClr val="bg1"/>
              </a:solidFill>
            </a:endParaRPr>
          </a:p>
          <a:p>
            <a:r>
              <a:rPr lang="en-US" sz="2400" dirty="0"/>
              <a:t>Similarly, it’s also required for </a:t>
            </a:r>
            <a:r>
              <a:rPr lang="en-US" sz="2400" b="1" dirty="0"/>
              <a:t>dialog</a:t>
            </a:r>
            <a:r>
              <a:rPr lang="en-US" sz="2400" dirty="0"/>
              <a:t>: to remember previous dialog (short- and long-term), and respond.</a:t>
            </a:r>
          </a:p>
          <a:p>
            <a:endParaRPr lang="en-US" sz="2100" dirty="0">
              <a:solidFill>
                <a:schemeClr val="bg1"/>
              </a:solidFill>
            </a:endParaRPr>
          </a:p>
          <a:p>
            <a:pPr marL="389466" indent="-389466">
              <a:buFont typeface="+mj-lt"/>
              <a:buAutoNum type="arabicPeriod"/>
            </a:pPr>
            <a:r>
              <a:rPr lang="en-US" sz="2100" dirty="0">
                <a:solidFill>
                  <a:schemeClr val="bg1"/>
                </a:solidFill>
              </a:rPr>
              <a:t>We first test this on the toy (</a:t>
            </a:r>
            <a:r>
              <a:rPr lang="en-US" sz="2100" dirty="0" err="1">
                <a:solidFill>
                  <a:schemeClr val="bg1"/>
                </a:solidFill>
              </a:rPr>
              <a:t>bAbI</a:t>
            </a:r>
            <a:r>
              <a:rPr lang="en-US" sz="2100" dirty="0">
                <a:solidFill>
                  <a:schemeClr val="bg1"/>
                </a:solidFill>
              </a:rPr>
              <a:t>) tasks.</a:t>
            </a:r>
          </a:p>
          <a:p>
            <a:pPr marL="389466" indent="-389466">
              <a:buFont typeface="+mj-lt"/>
              <a:buAutoNum type="arabicPeriod"/>
            </a:pPr>
            <a:r>
              <a:rPr lang="en-US" sz="2100" dirty="0">
                <a:solidFill>
                  <a:schemeClr val="bg1"/>
                </a:solidFill>
              </a:rPr>
              <a:t>Any interesting model has to be good on real data as well.</a:t>
            </a:r>
          </a:p>
        </p:txBody>
      </p:sp>
    </p:spTree>
    <p:extLst>
      <p:ext uri="{BB962C8B-B14F-4D97-AF65-F5344CB8AC3E}">
        <p14:creationId xmlns:p14="http://schemas.microsoft.com/office/powerpoint/2010/main" val="2001843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(4) Two Argument Relations: Subject vs. Object</a:t>
            </a:r>
          </a:p>
        </p:txBody>
      </p:sp>
      <p:sp>
        <p:nvSpPr>
          <p:cNvPr id="3" name="Content Placeholder 2"/>
          <p:cNvSpPr>
            <a:spLocks noGrp="1"/>
          </p:cNvSpPr>
          <p:nvPr>
            <p:ph idx="1"/>
          </p:nvPr>
        </p:nvSpPr>
        <p:spPr>
          <a:xfrm>
            <a:off x="117735" y="1686503"/>
            <a:ext cx="9026265" cy="1519033"/>
          </a:xfrm>
        </p:spPr>
        <p:txBody>
          <a:bodyPr>
            <a:normAutofit/>
          </a:bodyPr>
          <a:lstStyle/>
          <a:p>
            <a:pPr marL="0" indent="0">
              <a:buNone/>
            </a:pPr>
            <a:r>
              <a:rPr lang="en-US" sz="2200" dirty="0">
                <a:solidFill>
                  <a:srgbClr val="0000FF"/>
                </a:solidFill>
              </a:rPr>
              <a:t>To answer questions the ability to differentiate and recognize subjects and objects is crucial.</a:t>
            </a:r>
          </a:p>
          <a:p>
            <a:pPr marL="0" indent="0">
              <a:buNone/>
            </a:pPr>
            <a:r>
              <a:rPr lang="en-US" sz="2200" dirty="0">
                <a:solidFill>
                  <a:srgbClr val="0000FF"/>
                </a:solidFill>
              </a:rPr>
              <a:t>We consider the extreme case: sentences feature re-ordered words:</a:t>
            </a:r>
          </a:p>
          <a:p>
            <a:pPr marL="0" indent="0">
              <a:buNone/>
            </a:pPr>
            <a:endParaRPr lang="en-US" dirty="0"/>
          </a:p>
        </p:txBody>
      </p:sp>
      <p:sp>
        <p:nvSpPr>
          <p:cNvPr id="4" name="TextBox 3"/>
          <p:cNvSpPr txBox="1"/>
          <p:nvPr/>
        </p:nvSpPr>
        <p:spPr>
          <a:xfrm>
            <a:off x="1183674" y="3156220"/>
            <a:ext cx="6559366" cy="1369606"/>
          </a:xfrm>
          <a:prstGeom prst="rect">
            <a:avLst/>
          </a:prstGeom>
          <a:noFill/>
          <a:ln>
            <a:solidFill>
              <a:schemeClr val="tx1"/>
            </a:solidFill>
          </a:ln>
        </p:spPr>
        <p:txBody>
          <a:bodyPr wrap="square" lIns="91440" tIns="137160" bIns="0" rtlCol="0">
            <a:spAutoFit/>
          </a:bodyPr>
          <a:lstStyle/>
          <a:p>
            <a:r>
              <a:rPr lang="en-US" sz="2000" dirty="0"/>
              <a:t>The office is north of the bedroom.</a:t>
            </a:r>
          </a:p>
          <a:p>
            <a:r>
              <a:rPr lang="en-US" sz="2000" dirty="0"/>
              <a:t>The bedroom is north of the bathroom.</a:t>
            </a:r>
          </a:p>
          <a:p>
            <a:r>
              <a:rPr lang="en-US" sz="2000" dirty="0"/>
              <a:t>What is north of the bedroom? </a:t>
            </a:r>
            <a:r>
              <a:rPr lang="en-US" sz="2000" dirty="0" err="1">
                <a:solidFill>
                  <a:srgbClr val="FF0000"/>
                </a:solidFill>
              </a:rPr>
              <a:t>A:office</a:t>
            </a:r>
            <a:endParaRPr lang="en-US" sz="2000" dirty="0">
              <a:solidFill>
                <a:srgbClr val="FF0000"/>
              </a:solidFill>
            </a:endParaRPr>
          </a:p>
          <a:p>
            <a:r>
              <a:rPr lang="en-US" sz="2000" dirty="0"/>
              <a:t>What is the bedroom north of? </a:t>
            </a:r>
            <a:r>
              <a:rPr lang="en-US" sz="2000" dirty="0" err="1">
                <a:solidFill>
                  <a:srgbClr val="FF0000"/>
                </a:solidFill>
              </a:rPr>
              <a:t>A:bathroom</a:t>
            </a:r>
            <a:endParaRPr lang="en-US" dirty="0">
              <a:solidFill>
                <a:srgbClr val="FF0000"/>
              </a:solidFill>
            </a:endParaRPr>
          </a:p>
        </p:txBody>
      </p:sp>
      <p:sp>
        <p:nvSpPr>
          <p:cNvPr id="5" name="TextBox 4"/>
          <p:cNvSpPr txBox="1"/>
          <p:nvPr/>
        </p:nvSpPr>
        <p:spPr>
          <a:xfrm>
            <a:off x="320572" y="4900467"/>
            <a:ext cx="8655436" cy="1323439"/>
          </a:xfrm>
          <a:prstGeom prst="rect">
            <a:avLst/>
          </a:prstGeom>
          <a:noFill/>
        </p:spPr>
        <p:txBody>
          <a:bodyPr wrap="square" rtlCol="0">
            <a:spAutoFit/>
          </a:bodyPr>
          <a:lstStyle/>
          <a:p>
            <a:r>
              <a:rPr lang="en-US" sz="2000" dirty="0">
                <a:solidFill>
                  <a:srgbClr val="0000FF"/>
                </a:solidFill>
              </a:rPr>
              <a:t>Note that the two questions above have exactly the same words, but in a different order, and different answers.</a:t>
            </a:r>
          </a:p>
          <a:p>
            <a:endParaRPr lang="en-US" sz="2000" dirty="0">
              <a:solidFill>
                <a:srgbClr val="0000FF"/>
              </a:solidFill>
            </a:endParaRPr>
          </a:p>
          <a:p>
            <a:r>
              <a:rPr lang="en-US" sz="2000" dirty="0">
                <a:solidFill>
                  <a:srgbClr val="0000FF"/>
                </a:solidFill>
              </a:rPr>
              <a:t>So a bag-of-words will not work.</a:t>
            </a:r>
            <a:endParaRPr lang="en-US" dirty="0">
              <a:solidFill>
                <a:srgbClr val="0000FF"/>
              </a:solidFill>
            </a:endParaRPr>
          </a:p>
        </p:txBody>
      </p:sp>
    </p:spTree>
    <p:extLst>
      <p:ext uri="{BB962C8B-B14F-4D97-AF65-F5344CB8AC3E}">
        <p14:creationId xmlns:p14="http://schemas.microsoft.com/office/powerpoint/2010/main" val="3413314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90" y="248686"/>
            <a:ext cx="8042276" cy="809646"/>
          </a:xfrm>
        </p:spPr>
        <p:txBody>
          <a:bodyPr/>
          <a:lstStyle/>
          <a:p>
            <a:r>
              <a:rPr lang="en-US" sz="3600" b="1" dirty="0">
                <a:solidFill>
                  <a:srgbClr val="000090"/>
                </a:solidFill>
              </a:rPr>
              <a:t>(6) Yes/No Questions</a:t>
            </a:r>
          </a:p>
        </p:txBody>
      </p:sp>
      <p:sp>
        <p:nvSpPr>
          <p:cNvPr id="3" name="Content Placeholder 2"/>
          <p:cNvSpPr>
            <a:spLocks noGrp="1"/>
          </p:cNvSpPr>
          <p:nvPr>
            <p:ph idx="1"/>
          </p:nvPr>
        </p:nvSpPr>
        <p:spPr>
          <a:xfrm>
            <a:off x="117735" y="1241777"/>
            <a:ext cx="9026265" cy="2161314"/>
          </a:xfrm>
        </p:spPr>
        <p:txBody>
          <a:bodyPr>
            <a:normAutofit/>
          </a:bodyPr>
          <a:lstStyle/>
          <a:p>
            <a:r>
              <a:rPr lang="en-US" sz="2000" dirty="0">
                <a:solidFill>
                  <a:srgbClr val="0000FF"/>
                </a:solidFill>
              </a:rPr>
              <a:t>This task tests, in the simplest case possible (with a single supporting fact) the ability of a model to answer true/false type questions:</a:t>
            </a:r>
            <a:endParaRPr lang="en-US" dirty="0">
              <a:solidFill>
                <a:srgbClr val="0000FF"/>
              </a:solidFill>
            </a:endParaRPr>
          </a:p>
        </p:txBody>
      </p:sp>
      <p:sp>
        <p:nvSpPr>
          <p:cNvPr id="4" name="TextBox 3"/>
          <p:cNvSpPr txBox="1"/>
          <p:nvPr/>
        </p:nvSpPr>
        <p:spPr>
          <a:xfrm>
            <a:off x="1146686" y="2246786"/>
            <a:ext cx="6559366" cy="1369606"/>
          </a:xfrm>
          <a:prstGeom prst="rect">
            <a:avLst/>
          </a:prstGeom>
          <a:noFill/>
          <a:ln>
            <a:solidFill>
              <a:schemeClr val="tx1"/>
            </a:solidFill>
          </a:ln>
        </p:spPr>
        <p:txBody>
          <a:bodyPr wrap="square" lIns="91440" tIns="137160" bIns="0" rtlCol="0">
            <a:spAutoFit/>
          </a:bodyPr>
          <a:lstStyle/>
          <a:p>
            <a:r>
              <a:rPr lang="en-US" sz="2000" dirty="0"/>
              <a:t>John is in the playground.</a:t>
            </a:r>
          </a:p>
          <a:p>
            <a:r>
              <a:rPr lang="en-US" sz="2000" dirty="0"/>
              <a:t>Daniel picks up the milk.</a:t>
            </a:r>
          </a:p>
          <a:p>
            <a:r>
              <a:rPr lang="en-US" sz="2000" dirty="0"/>
              <a:t>Is John in the classroom? </a:t>
            </a:r>
            <a:r>
              <a:rPr lang="en-US" sz="2000" dirty="0" err="1">
                <a:solidFill>
                  <a:srgbClr val="FF0000"/>
                </a:solidFill>
              </a:rPr>
              <a:t>A:no</a:t>
            </a:r>
            <a:endParaRPr lang="en-US" sz="2000" dirty="0">
              <a:solidFill>
                <a:srgbClr val="FF0000"/>
              </a:solidFill>
            </a:endParaRPr>
          </a:p>
          <a:p>
            <a:r>
              <a:rPr lang="en-US" sz="2000" dirty="0"/>
              <a:t>Does Daniel have the milk? </a:t>
            </a:r>
            <a:r>
              <a:rPr lang="en-US" dirty="0" err="1">
                <a:solidFill>
                  <a:srgbClr val="FF0000"/>
                </a:solidFill>
              </a:rPr>
              <a:t>A:yes</a:t>
            </a:r>
            <a:endParaRPr lang="en-US" dirty="0">
              <a:solidFill>
                <a:srgbClr val="FF0000"/>
              </a:solidFill>
            </a:endParaRPr>
          </a:p>
        </p:txBody>
      </p:sp>
    </p:spTree>
    <p:extLst>
      <p:ext uri="{BB962C8B-B14F-4D97-AF65-F5344CB8AC3E}">
        <p14:creationId xmlns:p14="http://schemas.microsoft.com/office/powerpoint/2010/main" val="3774983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945799"/>
            <a:ext cx="8042276" cy="640313"/>
          </a:xfrm>
        </p:spPr>
        <p:txBody>
          <a:bodyPr/>
          <a:lstStyle/>
          <a:p>
            <a:r>
              <a:rPr lang="en-US" sz="3600" b="1" dirty="0">
                <a:solidFill>
                  <a:srgbClr val="000090"/>
                </a:solidFill>
              </a:rPr>
              <a:t>(8) Lists/Sets</a:t>
            </a:r>
          </a:p>
        </p:txBody>
      </p:sp>
      <p:sp>
        <p:nvSpPr>
          <p:cNvPr id="3" name="Content Placeholder 2"/>
          <p:cNvSpPr>
            <a:spLocks noGrp="1"/>
          </p:cNvSpPr>
          <p:nvPr>
            <p:ph idx="1"/>
          </p:nvPr>
        </p:nvSpPr>
        <p:spPr>
          <a:xfrm>
            <a:off x="117735" y="4706287"/>
            <a:ext cx="9026265" cy="1519033"/>
          </a:xfrm>
        </p:spPr>
        <p:txBody>
          <a:bodyPr>
            <a:normAutofit/>
          </a:bodyPr>
          <a:lstStyle/>
          <a:p>
            <a:r>
              <a:rPr lang="en-US" sz="2000" dirty="0">
                <a:solidFill>
                  <a:srgbClr val="0000FF"/>
                </a:solidFill>
              </a:rPr>
              <a:t>Tests ability to produce lists/sets:</a:t>
            </a:r>
          </a:p>
        </p:txBody>
      </p:sp>
      <p:sp>
        <p:nvSpPr>
          <p:cNvPr id="4" name="TextBox 3"/>
          <p:cNvSpPr txBox="1"/>
          <p:nvPr/>
        </p:nvSpPr>
        <p:spPr>
          <a:xfrm>
            <a:off x="1146686" y="5295381"/>
            <a:ext cx="6559366" cy="1369606"/>
          </a:xfrm>
          <a:prstGeom prst="rect">
            <a:avLst/>
          </a:prstGeom>
          <a:noFill/>
          <a:ln>
            <a:solidFill>
              <a:schemeClr val="tx1"/>
            </a:solidFill>
          </a:ln>
        </p:spPr>
        <p:txBody>
          <a:bodyPr wrap="square" lIns="91440" tIns="137160" bIns="0" rtlCol="0">
            <a:spAutoFit/>
          </a:bodyPr>
          <a:lstStyle/>
          <a:p>
            <a:r>
              <a:rPr lang="en-US" sz="2000" dirty="0"/>
              <a:t>Daniel picks up the football.</a:t>
            </a:r>
          </a:p>
          <a:p>
            <a:r>
              <a:rPr lang="en-US" sz="2000" dirty="0"/>
              <a:t>Daniel drops the newspaper.</a:t>
            </a:r>
          </a:p>
          <a:p>
            <a:r>
              <a:rPr lang="en-US" sz="2000" dirty="0"/>
              <a:t>Daniel picks up the milk.</a:t>
            </a:r>
          </a:p>
          <a:p>
            <a:r>
              <a:rPr lang="en-US" sz="2000" dirty="0"/>
              <a:t>What is Daniel holding? </a:t>
            </a:r>
            <a:r>
              <a:rPr lang="en-US" sz="2000" dirty="0" err="1">
                <a:solidFill>
                  <a:srgbClr val="FF0000"/>
                </a:solidFill>
              </a:rPr>
              <a:t>A:milk,football</a:t>
            </a:r>
            <a:endParaRPr lang="en-US" dirty="0">
              <a:solidFill>
                <a:srgbClr val="FF0000"/>
              </a:solidFill>
            </a:endParaRPr>
          </a:p>
        </p:txBody>
      </p:sp>
      <p:sp>
        <p:nvSpPr>
          <p:cNvPr id="6" name="TextBox 5"/>
          <p:cNvSpPr txBox="1"/>
          <p:nvPr/>
        </p:nvSpPr>
        <p:spPr>
          <a:xfrm>
            <a:off x="1005576" y="1855154"/>
            <a:ext cx="6559366" cy="1677382"/>
          </a:xfrm>
          <a:prstGeom prst="rect">
            <a:avLst/>
          </a:prstGeom>
          <a:noFill/>
          <a:ln>
            <a:solidFill>
              <a:schemeClr val="tx1"/>
            </a:solidFill>
          </a:ln>
        </p:spPr>
        <p:txBody>
          <a:bodyPr wrap="square" lIns="91440" tIns="137160" bIns="0" rtlCol="0">
            <a:spAutoFit/>
          </a:bodyPr>
          <a:lstStyle/>
          <a:p>
            <a:r>
              <a:rPr lang="en-US" sz="2000" dirty="0"/>
              <a:t>Daniel picked up the football.</a:t>
            </a:r>
          </a:p>
          <a:p>
            <a:r>
              <a:rPr lang="en-US" sz="2000" dirty="0"/>
              <a:t>Daniel dropped the football.</a:t>
            </a:r>
          </a:p>
          <a:p>
            <a:r>
              <a:rPr lang="en-US" sz="2000" dirty="0"/>
              <a:t>Daniel got the milk.</a:t>
            </a:r>
          </a:p>
          <a:p>
            <a:r>
              <a:rPr lang="en-US" sz="2000" dirty="0"/>
              <a:t>Daniel took the apple.</a:t>
            </a:r>
          </a:p>
          <a:p>
            <a:r>
              <a:rPr lang="en-US" sz="2000" dirty="0"/>
              <a:t>How many objects is Daniel holding? </a:t>
            </a:r>
            <a:r>
              <a:rPr lang="en-US" sz="2000" dirty="0" err="1">
                <a:solidFill>
                  <a:srgbClr val="FF0000"/>
                </a:solidFill>
              </a:rPr>
              <a:t>A:two</a:t>
            </a:r>
            <a:endParaRPr lang="en-US" dirty="0">
              <a:solidFill>
                <a:srgbClr val="FF0000"/>
              </a:solidFill>
            </a:endParaRPr>
          </a:p>
        </p:txBody>
      </p:sp>
      <p:sp>
        <p:nvSpPr>
          <p:cNvPr id="7" name="Title 1"/>
          <p:cNvSpPr txBox="1">
            <a:spLocks/>
          </p:cNvSpPr>
          <p:nvPr/>
        </p:nvSpPr>
        <p:spPr>
          <a:xfrm>
            <a:off x="464609" y="-132311"/>
            <a:ext cx="8042276" cy="1336956"/>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US" sz="3600" b="1" dirty="0">
                <a:solidFill>
                  <a:srgbClr val="000090"/>
                </a:solidFill>
              </a:rPr>
              <a:t>(7) Counting</a:t>
            </a:r>
          </a:p>
        </p:txBody>
      </p:sp>
      <p:sp>
        <p:nvSpPr>
          <p:cNvPr id="8" name="Rectangle 7"/>
          <p:cNvSpPr/>
          <p:nvPr/>
        </p:nvSpPr>
        <p:spPr>
          <a:xfrm>
            <a:off x="676776" y="1339334"/>
            <a:ext cx="3045500" cy="369332"/>
          </a:xfrm>
          <a:prstGeom prst="rect">
            <a:avLst/>
          </a:prstGeom>
        </p:spPr>
        <p:txBody>
          <a:bodyPr wrap="none">
            <a:spAutoFit/>
          </a:bodyPr>
          <a:lstStyle/>
          <a:p>
            <a:r>
              <a:rPr lang="en-US" dirty="0">
                <a:solidFill>
                  <a:srgbClr val="0000FF"/>
                </a:solidFill>
              </a:rPr>
              <a:t>Tests ability to count sets:</a:t>
            </a:r>
          </a:p>
        </p:txBody>
      </p:sp>
    </p:spTree>
    <p:extLst>
      <p:ext uri="{BB962C8B-B14F-4D97-AF65-F5344CB8AC3E}">
        <p14:creationId xmlns:p14="http://schemas.microsoft.com/office/powerpoint/2010/main" val="1889786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37" y="0"/>
            <a:ext cx="8042276" cy="1336956"/>
          </a:xfrm>
        </p:spPr>
        <p:txBody>
          <a:bodyPr/>
          <a:lstStyle/>
          <a:p>
            <a:r>
              <a:rPr lang="en-US" sz="3600" b="1" dirty="0">
                <a:solidFill>
                  <a:srgbClr val="000090"/>
                </a:solidFill>
              </a:rPr>
              <a:t>(11) Basic </a:t>
            </a:r>
            <a:r>
              <a:rPr lang="en-US" sz="3600" b="1" dirty="0" err="1">
                <a:solidFill>
                  <a:srgbClr val="000090"/>
                </a:solidFill>
              </a:rPr>
              <a:t>Coreference</a:t>
            </a:r>
            <a:r>
              <a:rPr lang="en-US" sz="3600" b="1" dirty="0">
                <a:solidFill>
                  <a:srgbClr val="000090"/>
                </a:solidFill>
              </a:rPr>
              <a:t> </a:t>
            </a:r>
            <a:r>
              <a:rPr lang="en-US" sz="2000" dirty="0">
                <a:solidFill>
                  <a:srgbClr val="0000FF"/>
                </a:solidFill>
              </a:rPr>
              <a:t>(nearest referent)</a:t>
            </a:r>
            <a:endParaRPr lang="en-US" sz="2000" b="1" dirty="0">
              <a:solidFill>
                <a:srgbClr val="000090"/>
              </a:solidFill>
            </a:endParaRPr>
          </a:p>
        </p:txBody>
      </p:sp>
      <p:sp>
        <p:nvSpPr>
          <p:cNvPr id="4" name="TextBox 3"/>
          <p:cNvSpPr txBox="1"/>
          <p:nvPr/>
        </p:nvSpPr>
        <p:spPr>
          <a:xfrm>
            <a:off x="1330129" y="1485365"/>
            <a:ext cx="6559366" cy="1369606"/>
          </a:xfrm>
          <a:prstGeom prst="rect">
            <a:avLst/>
          </a:prstGeom>
          <a:noFill/>
          <a:ln>
            <a:solidFill>
              <a:schemeClr val="tx1"/>
            </a:solidFill>
          </a:ln>
        </p:spPr>
        <p:txBody>
          <a:bodyPr wrap="square" lIns="91440" tIns="137160" bIns="0" rtlCol="0">
            <a:spAutoFit/>
          </a:bodyPr>
          <a:lstStyle/>
          <a:p>
            <a:r>
              <a:rPr lang="en-US" sz="2000" dirty="0"/>
              <a:t>Daniel was in the kitchen.</a:t>
            </a:r>
          </a:p>
          <a:p>
            <a:r>
              <a:rPr lang="en-US" sz="2000" dirty="0"/>
              <a:t>Then he went to the studio.</a:t>
            </a:r>
          </a:p>
          <a:p>
            <a:r>
              <a:rPr lang="en-US" sz="2000" dirty="0"/>
              <a:t>Sandra was in the office.</a:t>
            </a:r>
          </a:p>
          <a:p>
            <a:r>
              <a:rPr lang="en-US" sz="2000" dirty="0"/>
              <a:t>Where is Daniel? </a:t>
            </a:r>
            <a:r>
              <a:rPr lang="en-US" dirty="0" err="1">
                <a:solidFill>
                  <a:srgbClr val="FF0000"/>
                </a:solidFill>
              </a:rPr>
              <a:t>A:studio</a:t>
            </a:r>
            <a:endParaRPr lang="en-US" dirty="0">
              <a:solidFill>
                <a:srgbClr val="FF0000"/>
              </a:solidFill>
            </a:endParaRPr>
          </a:p>
        </p:txBody>
      </p:sp>
      <p:sp>
        <p:nvSpPr>
          <p:cNvPr id="7" name="Content Placeholder 2"/>
          <p:cNvSpPr txBox="1">
            <a:spLocks/>
          </p:cNvSpPr>
          <p:nvPr/>
        </p:nvSpPr>
        <p:spPr>
          <a:xfrm>
            <a:off x="18958" y="3309268"/>
            <a:ext cx="9026265" cy="1519033"/>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en-US" sz="2000" dirty="0">
              <a:solidFill>
                <a:srgbClr val="0000FF"/>
              </a:solidFill>
            </a:endParaRPr>
          </a:p>
        </p:txBody>
      </p:sp>
      <p:sp>
        <p:nvSpPr>
          <p:cNvPr id="9" name="TextBox 8"/>
          <p:cNvSpPr txBox="1"/>
          <p:nvPr/>
        </p:nvSpPr>
        <p:spPr>
          <a:xfrm>
            <a:off x="1414795" y="4575689"/>
            <a:ext cx="6559366" cy="1677382"/>
          </a:xfrm>
          <a:prstGeom prst="rect">
            <a:avLst/>
          </a:prstGeom>
          <a:noFill/>
          <a:ln>
            <a:solidFill>
              <a:schemeClr val="tx1"/>
            </a:solidFill>
          </a:ln>
        </p:spPr>
        <p:txBody>
          <a:bodyPr wrap="square" lIns="91440" tIns="137160" bIns="0" rtlCol="0">
            <a:spAutoFit/>
          </a:bodyPr>
          <a:lstStyle/>
          <a:p>
            <a:r>
              <a:rPr lang="en-US" sz="2000" dirty="0"/>
              <a:t>Daniel and Sandra journeyed to the office.</a:t>
            </a:r>
          </a:p>
          <a:p>
            <a:r>
              <a:rPr lang="en-US" sz="2000" dirty="0"/>
              <a:t>Then they went to the garden.</a:t>
            </a:r>
          </a:p>
          <a:p>
            <a:r>
              <a:rPr lang="en-US" sz="2000" dirty="0"/>
              <a:t>Sandra and John travelled to the kitchen.</a:t>
            </a:r>
          </a:p>
          <a:p>
            <a:r>
              <a:rPr lang="en-US" sz="2000" dirty="0"/>
              <a:t>After that they moved to the hallway.</a:t>
            </a:r>
          </a:p>
          <a:p>
            <a:r>
              <a:rPr lang="en-US" sz="2000" dirty="0"/>
              <a:t>Where is Daniel? </a:t>
            </a:r>
            <a:r>
              <a:rPr lang="en-US" dirty="0" err="1">
                <a:solidFill>
                  <a:srgbClr val="FF0000"/>
                </a:solidFill>
              </a:rPr>
              <a:t>A:garden</a:t>
            </a:r>
            <a:endParaRPr lang="en-US" dirty="0">
              <a:solidFill>
                <a:srgbClr val="FF0000"/>
              </a:solidFill>
            </a:endParaRPr>
          </a:p>
        </p:txBody>
      </p:sp>
      <p:sp>
        <p:nvSpPr>
          <p:cNvPr id="10" name="Title 1"/>
          <p:cNvSpPr txBox="1">
            <a:spLocks/>
          </p:cNvSpPr>
          <p:nvPr/>
        </p:nvSpPr>
        <p:spPr>
          <a:xfrm>
            <a:off x="55388" y="3088707"/>
            <a:ext cx="8042276" cy="1336956"/>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US" sz="3600" b="1" dirty="0">
                <a:solidFill>
                  <a:srgbClr val="000090"/>
                </a:solidFill>
              </a:rPr>
              <a:t>(13) Compound </a:t>
            </a:r>
            <a:r>
              <a:rPr lang="en-US" sz="3600" b="1" dirty="0" err="1">
                <a:solidFill>
                  <a:srgbClr val="000090"/>
                </a:solidFill>
              </a:rPr>
              <a:t>Coreference</a:t>
            </a:r>
            <a:endParaRPr lang="en-US" sz="3600" b="1" dirty="0">
              <a:solidFill>
                <a:srgbClr val="000090"/>
              </a:solidFill>
            </a:endParaRPr>
          </a:p>
        </p:txBody>
      </p:sp>
    </p:spTree>
    <p:extLst>
      <p:ext uri="{BB962C8B-B14F-4D97-AF65-F5344CB8AC3E}">
        <p14:creationId xmlns:p14="http://schemas.microsoft.com/office/powerpoint/2010/main" val="2389107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(14) Time manipulation</a:t>
            </a:r>
          </a:p>
        </p:txBody>
      </p:sp>
      <p:sp>
        <p:nvSpPr>
          <p:cNvPr id="3" name="Content Placeholder 2"/>
          <p:cNvSpPr>
            <a:spLocks noGrp="1"/>
          </p:cNvSpPr>
          <p:nvPr>
            <p:ph idx="1"/>
          </p:nvPr>
        </p:nvSpPr>
        <p:spPr>
          <a:xfrm>
            <a:off x="117735" y="1686503"/>
            <a:ext cx="9026265" cy="1519033"/>
          </a:xfrm>
        </p:spPr>
        <p:txBody>
          <a:bodyPr>
            <a:normAutofit/>
          </a:bodyPr>
          <a:lstStyle/>
          <a:p>
            <a:r>
              <a:rPr lang="en-US" sz="2000" dirty="0">
                <a:solidFill>
                  <a:srgbClr val="0000FF"/>
                </a:solidFill>
              </a:rPr>
              <a:t>While our tasks so far have included time implicitly in the </a:t>
            </a:r>
            <a:r>
              <a:rPr lang="en-US" sz="2000" i="1" dirty="0">
                <a:solidFill>
                  <a:srgbClr val="0000FF"/>
                </a:solidFill>
              </a:rPr>
              <a:t>order</a:t>
            </a:r>
            <a:r>
              <a:rPr lang="en-US" sz="2000" dirty="0">
                <a:solidFill>
                  <a:srgbClr val="0000FF"/>
                </a:solidFill>
              </a:rPr>
              <a:t> of the statements, this task tests understanding the use of time expressions within the statements:</a:t>
            </a:r>
          </a:p>
        </p:txBody>
      </p:sp>
      <p:sp>
        <p:nvSpPr>
          <p:cNvPr id="4" name="TextBox 3"/>
          <p:cNvSpPr txBox="1"/>
          <p:nvPr/>
        </p:nvSpPr>
        <p:spPr>
          <a:xfrm>
            <a:off x="1146686" y="2995257"/>
            <a:ext cx="6559366" cy="1369606"/>
          </a:xfrm>
          <a:prstGeom prst="rect">
            <a:avLst/>
          </a:prstGeom>
          <a:noFill/>
          <a:ln>
            <a:solidFill>
              <a:schemeClr val="tx1"/>
            </a:solidFill>
          </a:ln>
        </p:spPr>
        <p:txBody>
          <a:bodyPr wrap="square" lIns="91440" tIns="137160" bIns="0" rtlCol="0">
            <a:spAutoFit/>
          </a:bodyPr>
          <a:lstStyle/>
          <a:p>
            <a:r>
              <a:rPr lang="en-US" sz="2000" dirty="0"/>
              <a:t>In the afternoon Julie went to the park. </a:t>
            </a:r>
          </a:p>
          <a:p>
            <a:r>
              <a:rPr lang="en-US" sz="2000" dirty="0"/>
              <a:t>Yesterday Julie was at school.</a:t>
            </a:r>
          </a:p>
          <a:p>
            <a:r>
              <a:rPr lang="en-US" sz="2000" dirty="0"/>
              <a:t>Julie went to the cinema this evening.</a:t>
            </a:r>
          </a:p>
          <a:p>
            <a:r>
              <a:rPr lang="en-US" sz="2000" dirty="0"/>
              <a:t>Where did Julie go after the park? </a:t>
            </a:r>
            <a:r>
              <a:rPr lang="en-US" dirty="0" err="1">
                <a:solidFill>
                  <a:srgbClr val="FF0000"/>
                </a:solidFill>
              </a:rPr>
              <a:t>A:cinema</a:t>
            </a:r>
            <a:endParaRPr lang="en-US" dirty="0">
              <a:solidFill>
                <a:srgbClr val="FF0000"/>
              </a:solidFill>
            </a:endParaRPr>
          </a:p>
        </p:txBody>
      </p:sp>
      <p:sp>
        <p:nvSpPr>
          <p:cNvPr id="5" name="TextBox 4"/>
          <p:cNvSpPr txBox="1"/>
          <p:nvPr/>
        </p:nvSpPr>
        <p:spPr>
          <a:xfrm>
            <a:off x="320572" y="4855689"/>
            <a:ext cx="8655436" cy="1015663"/>
          </a:xfrm>
          <a:prstGeom prst="rect">
            <a:avLst/>
          </a:prstGeom>
          <a:noFill/>
        </p:spPr>
        <p:txBody>
          <a:bodyPr wrap="square" rtlCol="0">
            <a:spAutoFit/>
          </a:bodyPr>
          <a:lstStyle/>
          <a:p>
            <a:r>
              <a:rPr lang="en-US" sz="2000" b="1" dirty="0">
                <a:solidFill>
                  <a:srgbClr val="008000"/>
                </a:solidFill>
              </a:rPr>
              <a:t>Much harder difficulty: </a:t>
            </a:r>
            <a:r>
              <a:rPr lang="en-US" sz="2000" dirty="0">
                <a:solidFill>
                  <a:srgbClr val="008000"/>
                </a:solidFill>
              </a:rPr>
              <a:t>adapt a real time expression la</a:t>
            </a:r>
            <a:r>
              <a:rPr lang="en-US" sz="2000" dirty="0">
                <a:solidFill>
                  <a:srgbClr val="800000"/>
                </a:solidFill>
              </a:rPr>
              <a:t>beling dataset into a question answer format, e.g. </a:t>
            </a:r>
            <a:r>
              <a:rPr lang="en-US" sz="2000" dirty="0" err="1">
                <a:solidFill>
                  <a:srgbClr val="800000"/>
                </a:solidFill>
              </a:rPr>
              <a:t>Uzzaman</a:t>
            </a:r>
            <a:r>
              <a:rPr lang="en-US" sz="2000" dirty="0">
                <a:solidFill>
                  <a:srgbClr val="800000"/>
                </a:solidFill>
              </a:rPr>
              <a:t> et al., ‘12.</a:t>
            </a:r>
            <a:r>
              <a:rPr lang="en-US" sz="2000" dirty="0">
                <a:solidFill>
                  <a:srgbClr val="008000"/>
                </a:solidFill>
              </a:rPr>
              <a:t> </a:t>
            </a:r>
          </a:p>
          <a:p>
            <a:endParaRPr lang="en-US" sz="2000" dirty="0">
              <a:solidFill>
                <a:srgbClr val="0000FF"/>
              </a:solidFill>
            </a:endParaRPr>
          </a:p>
        </p:txBody>
      </p:sp>
    </p:spTree>
    <p:extLst>
      <p:ext uri="{BB962C8B-B14F-4D97-AF65-F5344CB8AC3E}">
        <p14:creationId xmlns:p14="http://schemas.microsoft.com/office/powerpoint/2010/main" val="3141132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(15) Basic Deduction</a:t>
            </a:r>
          </a:p>
        </p:txBody>
      </p:sp>
      <p:sp>
        <p:nvSpPr>
          <p:cNvPr id="3" name="Content Placeholder 2"/>
          <p:cNvSpPr>
            <a:spLocks noGrp="1"/>
          </p:cNvSpPr>
          <p:nvPr>
            <p:ph idx="1"/>
          </p:nvPr>
        </p:nvSpPr>
        <p:spPr>
          <a:xfrm>
            <a:off x="117735" y="1686503"/>
            <a:ext cx="9026265" cy="1519033"/>
          </a:xfrm>
        </p:spPr>
        <p:txBody>
          <a:bodyPr>
            <a:normAutofit/>
          </a:bodyPr>
          <a:lstStyle/>
          <a:p>
            <a:r>
              <a:rPr lang="en-US" sz="2000" dirty="0">
                <a:solidFill>
                  <a:srgbClr val="0000FF"/>
                </a:solidFill>
              </a:rPr>
              <a:t>This task tests basic deduction via inheritance of properties:</a:t>
            </a:r>
          </a:p>
        </p:txBody>
      </p:sp>
      <p:sp>
        <p:nvSpPr>
          <p:cNvPr id="4" name="TextBox 3"/>
          <p:cNvSpPr txBox="1"/>
          <p:nvPr/>
        </p:nvSpPr>
        <p:spPr>
          <a:xfrm>
            <a:off x="1146686" y="2785664"/>
            <a:ext cx="6559366" cy="1677382"/>
          </a:xfrm>
          <a:prstGeom prst="rect">
            <a:avLst/>
          </a:prstGeom>
          <a:noFill/>
          <a:ln>
            <a:solidFill>
              <a:schemeClr val="tx1"/>
            </a:solidFill>
          </a:ln>
        </p:spPr>
        <p:txBody>
          <a:bodyPr wrap="square" lIns="91440" tIns="137160" bIns="0" rtlCol="0">
            <a:spAutoFit/>
          </a:bodyPr>
          <a:lstStyle/>
          <a:p>
            <a:r>
              <a:rPr lang="en-US" sz="2000" dirty="0"/>
              <a:t>Sheep are afraid of wolves.</a:t>
            </a:r>
          </a:p>
          <a:p>
            <a:r>
              <a:rPr lang="en-US" sz="2000" dirty="0"/>
              <a:t>Cats are afraid of dogs.</a:t>
            </a:r>
          </a:p>
          <a:p>
            <a:r>
              <a:rPr lang="en-US" sz="2000" dirty="0"/>
              <a:t>Mice are afraid of cats.</a:t>
            </a:r>
          </a:p>
          <a:p>
            <a:r>
              <a:rPr lang="en-US" sz="2000" dirty="0"/>
              <a:t>Gertrude is a sheep.</a:t>
            </a:r>
          </a:p>
          <a:p>
            <a:r>
              <a:rPr lang="en-US" sz="2000" dirty="0"/>
              <a:t>What is Gertrude afraid of? </a:t>
            </a:r>
            <a:r>
              <a:rPr lang="en-US" dirty="0" err="1">
                <a:solidFill>
                  <a:srgbClr val="FF0000"/>
                </a:solidFill>
              </a:rPr>
              <a:t>A:wolves</a:t>
            </a:r>
            <a:endParaRPr lang="en-US" dirty="0">
              <a:solidFill>
                <a:srgbClr val="FF0000"/>
              </a:solidFill>
            </a:endParaRPr>
          </a:p>
        </p:txBody>
      </p:sp>
      <p:sp>
        <p:nvSpPr>
          <p:cNvPr id="5" name="TextBox 4"/>
          <p:cNvSpPr txBox="1"/>
          <p:nvPr/>
        </p:nvSpPr>
        <p:spPr>
          <a:xfrm>
            <a:off x="320572" y="4855689"/>
            <a:ext cx="8655436" cy="1015663"/>
          </a:xfrm>
          <a:prstGeom prst="rect">
            <a:avLst/>
          </a:prstGeom>
          <a:noFill/>
        </p:spPr>
        <p:txBody>
          <a:bodyPr wrap="square" rtlCol="0">
            <a:spAutoFit/>
          </a:bodyPr>
          <a:lstStyle/>
          <a:p>
            <a:r>
              <a:rPr lang="en-US" sz="2000" dirty="0">
                <a:solidFill>
                  <a:srgbClr val="008000"/>
                </a:solidFill>
              </a:rPr>
              <a:t>Deduction should prove difficult for </a:t>
            </a:r>
            <a:r>
              <a:rPr lang="en-US" sz="2000" dirty="0" err="1">
                <a:solidFill>
                  <a:srgbClr val="008000"/>
                </a:solidFill>
              </a:rPr>
              <a:t>MemNNs</a:t>
            </a:r>
            <a:r>
              <a:rPr lang="en-US" sz="2000" dirty="0">
                <a:solidFill>
                  <a:srgbClr val="008000"/>
                </a:solidFill>
              </a:rPr>
              <a:t> because it effectively involves search, although our setup might be simple enough for it.</a:t>
            </a:r>
          </a:p>
          <a:p>
            <a:endParaRPr lang="en-US" sz="2000" dirty="0">
              <a:solidFill>
                <a:srgbClr val="0000FF"/>
              </a:solidFill>
            </a:endParaRPr>
          </a:p>
        </p:txBody>
      </p:sp>
    </p:spTree>
    <p:extLst>
      <p:ext uri="{BB962C8B-B14F-4D97-AF65-F5344CB8AC3E}">
        <p14:creationId xmlns:p14="http://schemas.microsoft.com/office/powerpoint/2010/main" val="2690119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(17) Positional Reasoning</a:t>
            </a:r>
          </a:p>
        </p:txBody>
      </p:sp>
      <p:sp>
        <p:nvSpPr>
          <p:cNvPr id="3" name="Content Placeholder 2"/>
          <p:cNvSpPr>
            <a:spLocks noGrp="1"/>
          </p:cNvSpPr>
          <p:nvPr>
            <p:ph idx="1"/>
          </p:nvPr>
        </p:nvSpPr>
        <p:spPr>
          <a:xfrm>
            <a:off x="117735" y="1686503"/>
            <a:ext cx="9026265" cy="1519033"/>
          </a:xfrm>
        </p:spPr>
        <p:txBody>
          <a:bodyPr>
            <a:normAutofit/>
          </a:bodyPr>
          <a:lstStyle/>
          <a:p>
            <a:r>
              <a:rPr lang="en-US" sz="2000" dirty="0">
                <a:solidFill>
                  <a:srgbClr val="0000FF"/>
                </a:solidFill>
              </a:rPr>
              <a:t>This task tests spatial reasoning, one of many components of the classical SHRDLU system:</a:t>
            </a:r>
          </a:p>
        </p:txBody>
      </p:sp>
      <p:sp>
        <p:nvSpPr>
          <p:cNvPr id="4" name="TextBox 3"/>
          <p:cNvSpPr txBox="1"/>
          <p:nvPr/>
        </p:nvSpPr>
        <p:spPr>
          <a:xfrm>
            <a:off x="1146685" y="2785664"/>
            <a:ext cx="7444865" cy="1677382"/>
          </a:xfrm>
          <a:prstGeom prst="rect">
            <a:avLst/>
          </a:prstGeom>
          <a:noFill/>
          <a:ln>
            <a:solidFill>
              <a:schemeClr val="tx1"/>
            </a:solidFill>
          </a:ln>
        </p:spPr>
        <p:txBody>
          <a:bodyPr wrap="square" lIns="91440" tIns="137160" bIns="0" rtlCol="0">
            <a:spAutoFit/>
          </a:bodyPr>
          <a:lstStyle/>
          <a:p>
            <a:r>
              <a:rPr lang="en-US" sz="2000" dirty="0"/>
              <a:t>The triangle is to the right of the blue square.</a:t>
            </a:r>
          </a:p>
          <a:p>
            <a:r>
              <a:rPr lang="en-US" sz="2000" dirty="0"/>
              <a:t>The red square is on top of the blue square.</a:t>
            </a:r>
          </a:p>
          <a:p>
            <a:r>
              <a:rPr lang="en-US" sz="2000" dirty="0"/>
              <a:t>The red sphere is to the right of the blue square.</a:t>
            </a:r>
          </a:p>
          <a:p>
            <a:r>
              <a:rPr lang="en-US" sz="2000" dirty="0"/>
              <a:t>Is the red sphere to the right of the blue square? </a:t>
            </a:r>
            <a:r>
              <a:rPr lang="en-US" sz="2000" dirty="0" err="1">
                <a:solidFill>
                  <a:srgbClr val="FF0000"/>
                </a:solidFill>
              </a:rPr>
              <a:t>A:yes</a:t>
            </a:r>
            <a:endParaRPr lang="en-US" sz="2000" dirty="0"/>
          </a:p>
          <a:p>
            <a:r>
              <a:rPr lang="en-US" sz="2000" dirty="0"/>
              <a:t>Is the red square to the left of the triangle? </a:t>
            </a:r>
            <a:r>
              <a:rPr lang="en-US" dirty="0" err="1">
                <a:solidFill>
                  <a:srgbClr val="FF0000"/>
                </a:solidFill>
              </a:rPr>
              <a:t>A:yes</a:t>
            </a:r>
            <a:endParaRPr lang="en-US" dirty="0">
              <a:solidFill>
                <a:srgbClr val="FF0000"/>
              </a:solidFill>
            </a:endParaRPr>
          </a:p>
        </p:txBody>
      </p:sp>
    </p:spTree>
    <p:extLst>
      <p:ext uri="{BB962C8B-B14F-4D97-AF65-F5344CB8AC3E}">
        <p14:creationId xmlns:p14="http://schemas.microsoft.com/office/powerpoint/2010/main" val="2548604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(18) Reasoning about size</a:t>
            </a:r>
          </a:p>
        </p:txBody>
      </p:sp>
      <p:sp>
        <p:nvSpPr>
          <p:cNvPr id="3" name="Content Placeholder 2"/>
          <p:cNvSpPr>
            <a:spLocks noGrp="1"/>
          </p:cNvSpPr>
          <p:nvPr>
            <p:ph idx="1"/>
          </p:nvPr>
        </p:nvSpPr>
        <p:spPr>
          <a:xfrm>
            <a:off x="117735" y="1686503"/>
            <a:ext cx="9026265" cy="1519033"/>
          </a:xfrm>
        </p:spPr>
        <p:txBody>
          <a:bodyPr>
            <a:normAutofit/>
          </a:bodyPr>
          <a:lstStyle/>
          <a:p>
            <a:r>
              <a:rPr lang="en-US" sz="2000" dirty="0">
                <a:solidFill>
                  <a:srgbClr val="0000FF"/>
                </a:solidFill>
              </a:rPr>
              <a:t>This tasks requires reasoning about relative size of objects and is inspired by the commonsense reasoning examples in the </a:t>
            </a:r>
            <a:r>
              <a:rPr lang="en-US" sz="2000" dirty="0" err="1">
                <a:solidFill>
                  <a:srgbClr val="0000FF"/>
                </a:solidFill>
              </a:rPr>
              <a:t>Winograd</a:t>
            </a:r>
            <a:r>
              <a:rPr lang="en-US" sz="2000" dirty="0">
                <a:solidFill>
                  <a:srgbClr val="0000FF"/>
                </a:solidFill>
              </a:rPr>
              <a:t> schema challenge:</a:t>
            </a:r>
          </a:p>
        </p:txBody>
      </p:sp>
      <p:sp>
        <p:nvSpPr>
          <p:cNvPr id="4" name="TextBox 3"/>
          <p:cNvSpPr txBox="1"/>
          <p:nvPr/>
        </p:nvSpPr>
        <p:spPr>
          <a:xfrm>
            <a:off x="1109695" y="2933612"/>
            <a:ext cx="7444865" cy="1369606"/>
          </a:xfrm>
          <a:prstGeom prst="rect">
            <a:avLst/>
          </a:prstGeom>
          <a:noFill/>
          <a:ln>
            <a:solidFill>
              <a:schemeClr val="tx1"/>
            </a:solidFill>
          </a:ln>
        </p:spPr>
        <p:txBody>
          <a:bodyPr wrap="square" lIns="91440" tIns="137160" bIns="0" rtlCol="0">
            <a:spAutoFit/>
          </a:bodyPr>
          <a:lstStyle/>
          <a:p>
            <a:r>
              <a:rPr lang="en-US" sz="2000" dirty="0"/>
              <a:t>The football fits in the suitcase.</a:t>
            </a:r>
          </a:p>
          <a:p>
            <a:r>
              <a:rPr lang="en-US" sz="2000" dirty="0"/>
              <a:t>The suitcase fits in the cupboard.</a:t>
            </a:r>
          </a:p>
          <a:p>
            <a:r>
              <a:rPr lang="en-US" sz="2000" dirty="0"/>
              <a:t>The box of chocolates is smaller than the football.</a:t>
            </a:r>
          </a:p>
          <a:p>
            <a:r>
              <a:rPr lang="en-US" sz="2000" dirty="0"/>
              <a:t>Will the box of chocolates fit in the suitcase? </a:t>
            </a:r>
            <a:r>
              <a:rPr lang="en-US" dirty="0" err="1">
                <a:solidFill>
                  <a:srgbClr val="FF0000"/>
                </a:solidFill>
              </a:rPr>
              <a:t>A:yes</a:t>
            </a:r>
            <a:endParaRPr lang="en-US" dirty="0">
              <a:solidFill>
                <a:srgbClr val="FF0000"/>
              </a:solidFill>
            </a:endParaRPr>
          </a:p>
        </p:txBody>
      </p:sp>
      <p:sp>
        <p:nvSpPr>
          <p:cNvPr id="5" name="TextBox 4"/>
          <p:cNvSpPr txBox="1"/>
          <p:nvPr/>
        </p:nvSpPr>
        <p:spPr>
          <a:xfrm>
            <a:off x="320572" y="4855689"/>
            <a:ext cx="8655436" cy="707886"/>
          </a:xfrm>
          <a:prstGeom prst="rect">
            <a:avLst/>
          </a:prstGeom>
          <a:noFill/>
        </p:spPr>
        <p:txBody>
          <a:bodyPr wrap="square" rtlCol="0">
            <a:spAutoFit/>
          </a:bodyPr>
          <a:lstStyle/>
          <a:p>
            <a:r>
              <a:rPr lang="en-US" sz="2000" dirty="0">
                <a:solidFill>
                  <a:srgbClr val="0000FF"/>
                </a:solidFill>
              </a:rPr>
              <a:t>Tasks 3 (three supporting facts) and 6 (Yes/No) are prerequisites.</a:t>
            </a:r>
          </a:p>
          <a:p>
            <a:endParaRPr lang="en-US" sz="2000" dirty="0">
              <a:solidFill>
                <a:srgbClr val="0000FF"/>
              </a:solidFill>
            </a:endParaRPr>
          </a:p>
        </p:txBody>
      </p:sp>
    </p:spTree>
    <p:extLst>
      <p:ext uri="{BB962C8B-B14F-4D97-AF65-F5344CB8AC3E}">
        <p14:creationId xmlns:p14="http://schemas.microsoft.com/office/powerpoint/2010/main" val="2512443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(19) Path Finding</a:t>
            </a:r>
          </a:p>
        </p:txBody>
      </p:sp>
      <p:sp>
        <p:nvSpPr>
          <p:cNvPr id="3" name="Content Placeholder 2"/>
          <p:cNvSpPr>
            <a:spLocks noGrp="1"/>
          </p:cNvSpPr>
          <p:nvPr>
            <p:ph idx="1"/>
          </p:nvPr>
        </p:nvSpPr>
        <p:spPr>
          <a:xfrm>
            <a:off x="117735" y="1686503"/>
            <a:ext cx="9026265" cy="1519033"/>
          </a:xfrm>
        </p:spPr>
        <p:txBody>
          <a:bodyPr>
            <a:normAutofit/>
          </a:bodyPr>
          <a:lstStyle/>
          <a:p>
            <a:r>
              <a:rPr lang="en-US" sz="2000" dirty="0">
                <a:solidFill>
                  <a:srgbClr val="0000FF"/>
                </a:solidFill>
              </a:rPr>
              <a:t>In this task the goal is to find the path between locations:</a:t>
            </a:r>
          </a:p>
        </p:txBody>
      </p:sp>
      <p:sp>
        <p:nvSpPr>
          <p:cNvPr id="4" name="TextBox 3"/>
          <p:cNvSpPr txBox="1"/>
          <p:nvPr/>
        </p:nvSpPr>
        <p:spPr>
          <a:xfrm>
            <a:off x="1109695" y="2933612"/>
            <a:ext cx="7444865" cy="1061829"/>
          </a:xfrm>
          <a:prstGeom prst="rect">
            <a:avLst/>
          </a:prstGeom>
          <a:noFill/>
          <a:ln>
            <a:solidFill>
              <a:schemeClr val="tx1"/>
            </a:solidFill>
          </a:ln>
        </p:spPr>
        <p:txBody>
          <a:bodyPr wrap="square" lIns="91440" tIns="137160" bIns="0" rtlCol="0">
            <a:spAutoFit/>
          </a:bodyPr>
          <a:lstStyle/>
          <a:p>
            <a:r>
              <a:rPr lang="en-US" sz="2000" dirty="0"/>
              <a:t>The kitchen is north of the hallway.</a:t>
            </a:r>
          </a:p>
          <a:p>
            <a:r>
              <a:rPr lang="en-US" sz="2000" dirty="0"/>
              <a:t>The den is east of the hallway.</a:t>
            </a:r>
          </a:p>
          <a:p>
            <a:r>
              <a:rPr lang="en-US" sz="2000" dirty="0"/>
              <a:t>How do you go from den to kitchen?  </a:t>
            </a:r>
            <a:r>
              <a:rPr lang="en-US" dirty="0" err="1">
                <a:solidFill>
                  <a:srgbClr val="FF0000"/>
                </a:solidFill>
              </a:rPr>
              <a:t>A:west,north</a:t>
            </a:r>
            <a:endParaRPr lang="en-US" dirty="0">
              <a:solidFill>
                <a:srgbClr val="FF0000"/>
              </a:solidFill>
            </a:endParaRPr>
          </a:p>
        </p:txBody>
      </p:sp>
      <p:sp>
        <p:nvSpPr>
          <p:cNvPr id="5" name="TextBox 4"/>
          <p:cNvSpPr txBox="1"/>
          <p:nvPr/>
        </p:nvSpPr>
        <p:spPr>
          <a:xfrm>
            <a:off x="320572" y="4646096"/>
            <a:ext cx="8655436" cy="707886"/>
          </a:xfrm>
          <a:prstGeom prst="rect">
            <a:avLst/>
          </a:prstGeom>
          <a:noFill/>
        </p:spPr>
        <p:txBody>
          <a:bodyPr wrap="square" rtlCol="0">
            <a:spAutoFit/>
          </a:bodyPr>
          <a:lstStyle/>
          <a:p>
            <a:r>
              <a:rPr lang="en-US" sz="2000" dirty="0">
                <a:solidFill>
                  <a:srgbClr val="008000"/>
                </a:solidFill>
              </a:rPr>
              <a:t>This is going to prove difficult for </a:t>
            </a:r>
            <a:r>
              <a:rPr lang="en-US" sz="2000" dirty="0" err="1">
                <a:solidFill>
                  <a:srgbClr val="008000"/>
                </a:solidFill>
              </a:rPr>
              <a:t>MemNNs</a:t>
            </a:r>
            <a:r>
              <a:rPr lang="en-US" sz="2000" dirty="0">
                <a:solidFill>
                  <a:srgbClr val="008000"/>
                </a:solidFill>
              </a:rPr>
              <a:t> because it effectively involves search.</a:t>
            </a:r>
            <a:endParaRPr lang="en-US" sz="2000" dirty="0">
              <a:solidFill>
                <a:srgbClr val="0000FF"/>
              </a:solidFill>
            </a:endParaRPr>
          </a:p>
        </p:txBody>
      </p:sp>
    </p:spTree>
    <p:extLst>
      <p:ext uri="{BB962C8B-B14F-4D97-AF65-F5344CB8AC3E}">
        <p14:creationId xmlns:p14="http://schemas.microsoft.com/office/powerpoint/2010/main" val="2463157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models could we try?</a:t>
            </a:r>
          </a:p>
        </p:txBody>
      </p:sp>
      <p:sp>
        <p:nvSpPr>
          <p:cNvPr id="3" name="Content Placeholder 2"/>
          <p:cNvSpPr>
            <a:spLocks noGrp="1"/>
          </p:cNvSpPr>
          <p:nvPr>
            <p:ph idx="1"/>
          </p:nvPr>
        </p:nvSpPr>
        <p:spPr/>
        <p:txBody>
          <a:bodyPr>
            <a:normAutofit/>
          </a:bodyPr>
          <a:lstStyle/>
          <a:p>
            <a:r>
              <a:rPr lang="en-US" dirty="0"/>
              <a:t>Classic NLP cascade e.g. SVM-</a:t>
            </a:r>
            <a:r>
              <a:rPr lang="en-US" dirty="0" err="1"/>
              <a:t>struct</a:t>
            </a:r>
            <a:r>
              <a:rPr lang="en-US" dirty="0"/>
              <a:t> with bunch of features for subtasks: </a:t>
            </a:r>
            <a:r>
              <a:rPr lang="en-US" dirty="0">
                <a:solidFill>
                  <a:srgbClr val="FF0000"/>
                </a:solidFill>
              </a:rPr>
              <a:t>(</a:t>
            </a:r>
            <a:r>
              <a:rPr lang="en-US" i="1" u="sng" dirty="0">
                <a:solidFill>
                  <a:srgbClr val="FF0000"/>
                </a:solidFill>
              </a:rPr>
              <a:t>Not</a:t>
            </a:r>
            <a:r>
              <a:rPr lang="en-US" dirty="0">
                <a:solidFill>
                  <a:srgbClr val="FF0000"/>
                </a:solidFill>
              </a:rPr>
              <a:t> End-to-End)</a:t>
            </a:r>
          </a:p>
          <a:p>
            <a:r>
              <a:rPr lang="en-US" dirty="0"/>
              <a:t>N-gram models with SVM-type classifier?</a:t>
            </a:r>
          </a:p>
          <a:p>
            <a:r>
              <a:rPr lang="en-US" dirty="0"/>
              <a:t>(LSTM) Recurrent Neural Nets?</a:t>
            </a:r>
          </a:p>
          <a:p>
            <a:r>
              <a:rPr lang="en-US" dirty="0">
                <a:solidFill>
                  <a:schemeClr val="accent5">
                    <a:lumMod val="50000"/>
                  </a:schemeClr>
                </a:solidFill>
              </a:rPr>
              <a:t>Memory Network variants …  ?</a:t>
            </a:r>
          </a:p>
          <a:p>
            <a:r>
              <a:rPr lang="en-US" dirty="0">
                <a:solidFill>
                  <a:srgbClr val="3366FF"/>
                </a:solidFill>
              </a:rPr>
              <a:t>&lt;Insert your new model here&gt;</a:t>
            </a:r>
          </a:p>
          <a:p>
            <a:endParaRPr lang="en-US" dirty="0"/>
          </a:p>
        </p:txBody>
      </p:sp>
    </p:spTree>
    <p:extLst>
      <p:ext uri="{BB962C8B-B14F-4D97-AF65-F5344CB8AC3E}">
        <p14:creationId xmlns:p14="http://schemas.microsoft.com/office/powerpoint/2010/main" val="2332094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560902"/>
            <a:ext cx="8042276" cy="1336956"/>
          </a:xfrm>
        </p:spPr>
        <p:txBody>
          <a:bodyPr/>
          <a:lstStyle/>
          <a:p>
            <a:r>
              <a:rPr lang="en-US" dirty="0"/>
              <a:t>Memory Networks</a:t>
            </a:r>
            <a:endParaRPr lang="en-US" i="1" dirty="0"/>
          </a:p>
        </p:txBody>
      </p:sp>
      <p:pic>
        <p:nvPicPr>
          <p:cNvPr id="4" name="Content Placeholder 3" descr="memory.tiff"/>
          <p:cNvPicPr>
            <a:picLocks noGrp="1" noChangeAspect="1"/>
          </p:cNvPicPr>
          <p:nvPr>
            <p:ph idx="1"/>
          </p:nvPr>
        </p:nvPicPr>
        <p:blipFill>
          <a:blip r:embed="rId2" cstate="email">
            <a:extLst>
              <a:ext uri="{28A0092B-C50C-407E-A947-70E740481C1C}">
                <a14:useLocalDpi xmlns:a14="http://schemas.microsoft.com/office/drawing/2010/main" val="0"/>
              </a:ext>
            </a:extLst>
          </a:blip>
          <a:srcRect l="-6643" r="-6643"/>
          <a:stretch>
            <a:fillRect/>
          </a:stretch>
        </p:blipFill>
        <p:spPr>
          <a:xfrm>
            <a:off x="-705602" y="788129"/>
            <a:ext cx="10751718" cy="5806690"/>
          </a:xfrm>
        </p:spPr>
      </p:pic>
    </p:spTree>
    <p:extLst>
      <p:ext uri="{BB962C8B-B14F-4D97-AF65-F5344CB8AC3E}">
        <p14:creationId xmlns:p14="http://schemas.microsoft.com/office/powerpoint/2010/main" val="40592606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End-to-end Memory Network (MemN2N)</a:t>
            </a:r>
          </a:p>
        </p:txBody>
      </p:sp>
      <p:sp>
        <p:nvSpPr>
          <p:cNvPr id="3" name="Content Placeholder 2"/>
          <p:cNvSpPr>
            <a:spLocks noGrp="1"/>
          </p:cNvSpPr>
          <p:nvPr>
            <p:ph idx="1"/>
          </p:nvPr>
        </p:nvSpPr>
        <p:spPr/>
        <p:txBody>
          <a:bodyPr>
            <a:normAutofit fontScale="92500" lnSpcReduction="10000"/>
          </a:bodyPr>
          <a:lstStyle/>
          <a:p>
            <a:r>
              <a:rPr lang="en-US" dirty="0">
                <a:solidFill>
                  <a:srgbClr val="000090"/>
                </a:solidFill>
              </a:rPr>
              <a:t>New end-to-end (MemN2N) model </a:t>
            </a:r>
            <a:r>
              <a:rPr lang="en-US" dirty="0">
                <a:solidFill>
                  <a:srgbClr val="FF0000"/>
                </a:solidFill>
              </a:rPr>
              <a:t>(</a:t>
            </a:r>
            <a:r>
              <a:rPr lang="en-US" dirty="0" err="1">
                <a:solidFill>
                  <a:srgbClr val="FF0000"/>
                </a:solidFill>
              </a:rPr>
              <a:t>Sukhbaatar</a:t>
            </a:r>
            <a:r>
              <a:rPr lang="en-US" dirty="0">
                <a:solidFill>
                  <a:srgbClr val="FF0000"/>
                </a:solidFill>
              </a:rPr>
              <a:t> ‘15)</a:t>
            </a:r>
            <a:r>
              <a:rPr lang="en-US" dirty="0"/>
              <a:t>:</a:t>
            </a:r>
          </a:p>
          <a:p>
            <a:pPr lvl="1"/>
            <a:r>
              <a:rPr lang="en-US" dirty="0">
                <a:solidFill>
                  <a:srgbClr val="3366FF"/>
                </a:solidFill>
              </a:rPr>
              <a:t>Reads from memory with </a:t>
            </a:r>
            <a:r>
              <a:rPr lang="en-US" b="1" dirty="0">
                <a:solidFill>
                  <a:srgbClr val="3366FF"/>
                </a:solidFill>
              </a:rPr>
              <a:t>soft attention</a:t>
            </a:r>
          </a:p>
          <a:p>
            <a:pPr lvl="1"/>
            <a:r>
              <a:rPr lang="en-US" dirty="0">
                <a:solidFill>
                  <a:srgbClr val="3366FF"/>
                </a:solidFill>
              </a:rPr>
              <a:t>Performs </a:t>
            </a:r>
            <a:r>
              <a:rPr lang="en-US" b="1" dirty="0">
                <a:solidFill>
                  <a:srgbClr val="3366FF"/>
                </a:solidFill>
              </a:rPr>
              <a:t>multiple lookups</a:t>
            </a:r>
            <a:r>
              <a:rPr lang="en-US" dirty="0">
                <a:solidFill>
                  <a:srgbClr val="3366FF"/>
                </a:solidFill>
              </a:rPr>
              <a:t> (hops) on memory</a:t>
            </a:r>
          </a:p>
          <a:p>
            <a:pPr lvl="1"/>
            <a:r>
              <a:rPr lang="en-US" dirty="0">
                <a:solidFill>
                  <a:srgbClr val="3366FF"/>
                </a:solidFill>
              </a:rPr>
              <a:t>End-to-end training with </a:t>
            </a:r>
            <a:r>
              <a:rPr lang="en-US" b="1" dirty="0" err="1">
                <a:solidFill>
                  <a:srgbClr val="3366FF"/>
                </a:solidFill>
              </a:rPr>
              <a:t>backpropagation</a:t>
            </a:r>
            <a:endParaRPr lang="en-US" b="1" dirty="0">
              <a:solidFill>
                <a:srgbClr val="3366FF"/>
              </a:solidFill>
            </a:endParaRPr>
          </a:p>
          <a:p>
            <a:pPr lvl="1"/>
            <a:r>
              <a:rPr lang="en-US" dirty="0">
                <a:solidFill>
                  <a:srgbClr val="3366FF"/>
                </a:solidFill>
                <a:sym typeface="Wingdings"/>
              </a:rPr>
              <a:t>Only need supervision on the final output </a:t>
            </a:r>
            <a:endParaRPr lang="en-US" dirty="0">
              <a:solidFill>
                <a:srgbClr val="3366FF"/>
              </a:solidFill>
            </a:endParaRPr>
          </a:p>
          <a:p>
            <a:pPr marL="349250" lvl="1" indent="0">
              <a:buNone/>
            </a:pPr>
            <a:endParaRPr lang="en-US" b="1" dirty="0"/>
          </a:p>
          <a:p>
            <a:r>
              <a:rPr lang="en-US" dirty="0"/>
              <a:t>It is based on “Memory Networks” by </a:t>
            </a:r>
            <a:br>
              <a:rPr lang="en-US" dirty="0"/>
            </a:br>
            <a:r>
              <a:rPr lang="en-US" dirty="0"/>
              <a:t>[Weston, Chopra &amp; </a:t>
            </a:r>
            <a:r>
              <a:rPr lang="en-US" dirty="0" err="1"/>
              <a:t>Bordes</a:t>
            </a:r>
            <a:r>
              <a:rPr lang="en-US" dirty="0"/>
              <a:t> ICLR 2015] but that had:</a:t>
            </a:r>
          </a:p>
          <a:p>
            <a:pPr lvl="1"/>
            <a:r>
              <a:rPr lang="en-US" dirty="0"/>
              <a:t>Hard attention</a:t>
            </a:r>
          </a:p>
          <a:p>
            <a:pPr lvl="1"/>
            <a:r>
              <a:rPr lang="en-US" dirty="0"/>
              <a:t>requires explicit supervision of attention during training</a:t>
            </a:r>
          </a:p>
          <a:p>
            <a:pPr lvl="1"/>
            <a:r>
              <a:rPr lang="en-US" dirty="0"/>
              <a:t>Only feasible for simple tasks</a:t>
            </a:r>
          </a:p>
          <a:p>
            <a:pPr marL="349250" lvl="1" indent="0">
              <a:buNone/>
            </a:pPr>
            <a:endParaRPr lang="en-US" b="1" dirty="0"/>
          </a:p>
          <a:p>
            <a:endParaRPr lang="en-US" dirty="0"/>
          </a:p>
        </p:txBody>
      </p:sp>
    </p:spTree>
    <p:extLst>
      <p:ext uri="{BB962C8B-B14F-4D97-AF65-F5344CB8AC3E}">
        <p14:creationId xmlns:p14="http://schemas.microsoft.com/office/powerpoint/2010/main" val="831026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a:xfrm>
            <a:off x="4902359" y="2343021"/>
            <a:ext cx="2187693" cy="3591973"/>
          </a:xfrm>
          <a:prstGeom prst="roundRect">
            <a:avLst>
              <a:gd name="adj" fmla="val 6986"/>
            </a:avLst>
          </a:prstGeom>
          <a:solidFill>
            <a:schemeClr val="accent2">
              <a:lumMod val="20000"/>
              <a:lumOff val="80000"/>
            </a:schemeClr>
          </a:solidFill>
          <a:ln w="12700" cmpd="sng">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2" name="Rounded Rectangle 61"/>
          <p:cNvSpPr/>
          <p:nvPr/>
        </p:nvSpPr>
        <p:spPr>
          <a:xfrm>
            <a:off x="2127532" y="2343021"/>
            <a:ext cx="2403163" cy="3591973"/>
          </a:xfrm>
          <a:prstGeom prst="roundRect">
            <a:avLst>
              <a:gd name="adj" fmla="val 6986"/>
            </a:avLst>
          </a:prstGeom>
          <a:solidFill>
            <a:schemeClr val="accent1">
              <a:lumMod val="20000"/>
              <a:lumOff val="80000"/>
            </a:schemeClr>
          </a:solidFill>
          <a:ln w="12700" cmpd="sng">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4" name="Rectangle 63"/>
          <p:cNvSpPr/>
          <p:nvPr/>
        </p:nvSpPr>
        <p:spPr>
          <a:xfrm>
            <a:off x="482704" y="3933525"/>
            <a:ext cx="1505926" cy="28893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venir Book"/>
                <a:cs typeface="Avenir Book"/>
              </a:rPr>
              <a:t>Memory Module</a:t>
            </a:r>
          </a:p>
        </p:txBody>
      </p:sp>
      <p:sp>
        <p:nvSpPr>
          <p:cNvPr id="72" name="Rectangle 71"/>
          <p:cNvSpPr/>
          <p:nvPr/>
        </p:nvSpPr>
        <p:spPr>
          <a:xfrm>
            <a:off x="7254681" y="3626123"/>
            <a:ext cx="1592987" cy="1011141"/>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venir Book"/>
                <a:cs typeface="Avenir Book"/>
              </a:rPr>
              <a:t>Controller module</a:t>
            </a:r>
          </a:p>
        </p:txBody>
      </p:sp>
      <p:cxnSp>
        <p:nvCxnSpPr>
          <p:cNvPr id="73" name="Straight Arrow Connector 72"/>
          <p:cNvCxnSpPr/>
          <p:nvPr/>
        </p:nvCxnSpPr>
        <p:spPr>
          <a:xfrm flipV="1">
            <a:off x="3176753" y="5724226"/>
            <a:ext cx="0" cy="569362"/>
          </a:xfrm>
          <a:prstGeom prst="straightConnector1">
            <a:avLst/>
          </a:prstGeom>
          <a:ln w="57150" cmpd="sng">
            <a:headEnd type="none"/>
            <a:tailEnd type="triangle"/>
          </a:ln>
        </p:spPr>
        <p:style>
          <a:lnRef idx="1">
            <a:schemeClr val="dk1"/>
          </a:lnRef>
          <a:fillRef idx="0">
            <a:schemeClr val="dk1"/>
          </a:fillRef>
          <a:effectRef idx="0">
            <a:schemeClr val="dk1"/>
          </a:effectRef>
          <a:fontRef idx="minor">
            <a:schemeClr val="tx1"/>
          </a:fontRef>
        </p:style>
      </p:cxnSp>
      <p:sp>
        <p:nvSpPr>
          <p:cNvPr id="77" name="Rectangle 76"/>
          <p:cNvSpPr/>
          <p:nvPr/>
        </p:nvSpPr>
        <p:spPr>
          <a:xfrm>
            <a:off x="2508720" y="6236407"/>
            <a:ext cx="1327350" cy="288935"/>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Avenir Book"/>
                <a:cs typeface="Avenir Book"/>
              </a:rPr>
              <a:t>Input</a:t>
            </a:r>
          </a:p>
        </p:txBody>
      </p:sp>
      <p:sp>
        <p:nvSpPr>
          <p:cNvPr id="80" name="Title 79"/>
          <p:cNvSpPr>
            <a:spLocks noGrp="1"/>
          </p:cNvSpPr>
          <p:nvPr>
            <p:ph type="title"/>
          </p:nvPr>
        </p:nvSpPr>
        <p:spPr/>
        <p:txBody>
          <a:bodyPr/>
          <a:lstStyle/>
          <a:p>
            <a:r>
              <a:rPr lang="en-US" dirty="0"/>
              <a:t>MemN2N architecture</a:t>
            </a:r>
          </a:p>
        </p:txBody>
      </p:sp>
      <p:grpSp>
        <p:nvGrpSpPr>
          <p:cNvPr id="11" name="Group 10"/>
          <p:cNvGrpSpPr/>
          <p:nvPr/>
        </p:nvGrpSpPr>
        <p:grpSpPr>
          <a:xfrm>
            <a:off x="5321872" y="1303393"/>
            <a:ext cx="3464597" cy="1173183"/>
            <a:chOff x="5321872" y="1303393"/>
            <a:chExt cx="3464597" cy="1173183"/>
          </a:xfrm>
        </p:grpSpPr>
        <p:sp>
          <p:nvSpPr>
            <p:cNvPr id="78" name="Rectangle 77"/>
            <p:cNvSpPr/>
            <p:nvPr/>
          </p:nvSpPr>
          <p:spPr>
            <a:xfrm>
              <a:off x="5321872" y="1541316"/>
              <a:ext cx="1327350" cy="288935"/>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Avenir Book"/>
                  <a:cs typeface="Avenir Book"/>
                </a:rPr>
                <a:t>Output</a:t>
              </a:r>
            </a:p>
          </p:txBody>
        </p:sp>
        <p:cxnSp>
          <p:nvCxnSpPr>
            <p:cNvPr id="79" name="Straight Arrow Connector 78"/>
            <p:cNvCxnSpPr/>
            <p:nvPr/>
          </p:nvCxnSpPr>
          <p:spPr>
            <a:xfrm flipV="1">
              <a:off x="5979836" y="1882622"/>
              <a:ext cx="1710" cy="593954"/>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7314802" y="1303393"/>
              <a:ext cx="1471667" cy="400110"/>
            </a:xfrm>
            <a:prstGeom prst="rect">
              <a:avLst/>
            </a:prstGeom>
            <a:noFill/>
          </p:spPr>
          <p:txBody>
            <a:bodyPr wrap="none" rtlCol="0">
              <a:spAutoFit/>
            </a:bodyPr>
            <a:lstStyle/>
            <a:p>
              <a:r>
                <a:rPr lang="en-US" sz="2000" dirty="0">
                  <a:solidFill>
                    <a:srgbClr val="FF0000"/>
                  </a:solidFill>
                  <a:latin typeface="Avenir Book"/>
                  <a:cs typeface="Avenir Book"/>
                </a:rPr>
                <a:t>supervision</a:t>
              </a:r>
            </a:p>
          </p:txBody>
        </p:sp>
        <p:cxnSp>
          <p:nvCxnSpPr>
            <p:cNvPr id="45" name="Curved Connector 44"/>
            <p:cNvCxnSpPr/>
            <p:nvPr/>
          </p:nvCxnSpPr>
          <p:spPr>
            <a:xfrm rot="10800000" flipV="1">
              <a:off x="6434836" y="1526032"/>
              <a:ext cx="879966" cy="174710"/>
            </a:xfrm>
            <a:prstGeom prst="curvedConnector3">
              <a:avLst>
                <a:gd name="adj1" fmla="val 50000"/>
              </a:avLst>
            </a:prstGeom>
            <a:ln>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pic>
        <p:nvPicPr>
          <p:cNvPr id="46" name="Picture 45" descr="gif.g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85975" y="5168908"/>
            <a:ext cx="389433" cy="412799"/>
          </a:xfrm>
          <a:prstGeom prst="rect">
            <a:avLst/>
          </a:prstGeom>
        </p:spPr>
      </p:pic>
      <p:cxnSp>
        <p:nvCxnSpPr>
          <p:cNvPr id="32" name="Elbow Connector 31"/>
          <p:cNvCxnSpPr/>
          <p:nvPr/>
        </p:nvCxnSpPr>
        <p:spPr>
          <a:xfrm rot="5400000" flipH="1" flipV="1">
            <a:off x="4249194" y="4562089"/>
            <a:ext cx="654700" cy="2808297"/>
          </a:xfrm>
          <a:prstGeom prst="bentConnector3">
            <a:avLst>
              <a:gd name="adj1" fmla="val 29339"/>
            </a:avLst>
          </a:prstGeom>
          <a:ln w="12700" cmpd="sng">
            <a:prstDash val="sysDash"/>
            <a:headEnd type="none"/>
            <a:tailEnd type="triangle"/>
          </a:ln>
        </p:spPr>
        <p:style>
          <a:lnRef idx="1">
            <a:schemeClr val="dk1"/>
          </a:lnRef>
          <a:fillRef idx="0">
            <a:schemeClr val="dk1"/>
          </a:fillRef>
          <a:effectRef idx="0">
            <a:schemeClr val="dk1"/>
          </a:effectRef>
          <a:fontRef idx="minor">
            <a:schemeClr val="tx1"/>
          </a:fontRef>
        </p:style>
      </p:cxnSp>
      <p:pic>
        <p:nvPicPr>
          <p:cNvPr id="74" name="Picture 73" descr="gif.g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365797" y="5391134"/>
            <a:ext cx="1981755" cy="293243"/>
          </a:xfrm>
          <a:prstGeom prst="rect">
            <a:avLst/>
          </a:prstGeom>
        </p:spPr>
      </p:pic>
      <p:grpSp>
        <p:nvGrpSpPr>
          <p:cNvPr id="10" name="Group 9"/>
          <p:cNvGrpSpPr/>
          <p:nvPr/>
        </p:nvGrpSpPr>
        <p:grpSpPr>
          <a:xfrm>
            <a:off x="2782198" y="2590269"/>
            <a:ext cx="3381373" cy="1401538"/>
            <a:chOff x="2782198" y="2590269"/>
            <a:chExt cx="3381373" cy="1401538"/>
          </a:xfrm>
        </p:grpSpPr>
        <p:pic>
          <p:nvPicPr>
            <p:cNvPr id="23" name="Picture 22" descr="gif.g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97811" y="2590269"/>
              <a:ext cx="365760" cy="372932"/>
            </a:xfrm>
            <a:prstGeom prst="rect">
              <a:avLst/>
            </a:prstGeom>
          </p:spPr>
        </p:pic>
        <p:cxnSp>
          <p:nvCxnSpPr>
            <p:cNvPr id="51" name="Straight Arrow Connector 50"/>
            <p:cNvCxnSpPr/>
            <p:nvPr/>
          </p:nvCxnSpPr>
          <p:spPr>
            <a:xfrm flipV="1">
              <a:off x="5979836" y="3029318"/>
              <a:ext cx="1710" cy="593954"/>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grpSp>
          <p:nvGrpSpPr>
            <p:cNvPr id="90" name="Group 89"/>
            <p:cNvGrpSpPr/>
            <p:nvPr/>
          </p:nvGrpSpPr>
          <p:grpSpPr>
            <a:xfrm rot="480758">
              <a:off x="2782198" y="3717316"/>
              <a:ext cx="2921281" cy="274491"/>
              <a:chOff x="7387347" y="5729664"/>
              <a:chExt cx="1442898" cy="274491"/>
            </a:xfrm>
          </p:grpSpPr>
          <p:sp>
            <p:nvSpPr>
              <p:cNvPr id="91" name="Rectangle 90"/>
              <p:cNvSpPr/>
              <p:nvPr/>
            </p:nvSpPr>
            <p:spPr>
              <a:xfrm>
                <a:off x="7530132" y="5729664"/>
                <a:ext cx="648237" cy="274491"/>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venir Book"/>
                    <a:cs typeface="Avenir Book"/>
                  </a:rPr>
                  <a:t>addressing</a:t>
                </a:r>
              </a:p>
            </p:txBody>
          </p:sp>
          <p:cxnSp>
            <p:nvCxnSpPr>
              <p:cNvPr id="92" name="Straight Arrow Connector 91"/>
              <p:cNvCxnSpPr/>
              <p:nvPr/>
            </p:nvCxnSpPr>
            <p:spPr>
              <a:xfrm flipH="1">
                <a:off x="7387347" y="5741043"/>
                <a:ext cx="1442898" cy="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grpSp>
        <p:grpSp>
          <p:nvGrpSpPr>
            <p:cNvPr id="106" name="Group 105"/>
            <p:cNvGrpSpPr/>
            <p:nvPr/>
          </p:nvGrpSpPr>
          <p:grpSpPr>
            <a:xfrm rot="10147992">
              <a:off x="2799574" y="2723232"/>
              <a:ext cx="2921281" cy="305080"/>
              <a:chOff x="7387347" y="5741043"/>
              <a:chExt cx="1442898" cy="305080"/>
            </a:xfrm>
          </p:grpSpPr>
          <p:sp>
            <p:nvSpPr>
              <p:cNvPr id="107" name="Rectangle 106"/>
              <p:cNvSpPr/>
              <p:nvPr/>
            </p:nvSpPr>
            <p:spPr>
              <a:xfrm rot="10712257">
                <a:off x="8138987" y="5771632"/>
                <a:ext cx="648237" cy="274491"/>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venir Book"/>
                    <a:cs typeface="Avenir Book"/>
                  </a:rPr>
                  <a:t>read</a:t>
                </a:r>
              </a:p>
            </p:txBody>
          </p:sp>
          <p:cxnSp>
            <p:nvCxnSpPr>
              <p:cNvPr id="108" name="Straight Arrow Connector 107"/>
              <p:cNvCxnSpPr/>
              <p:nvPr/>
            </p:nvCxnSpPr>
            <p:spPr>
              <a:xfrm flipH="1">
                <a:off x="7387347" y="5741043"/>
                <a:ext cx="1442898" cy="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grpSp>
      </p:grpSp>
      <p:grpSp>
        <p:nvGrpSpPr>
          <p:cNvPr id="9" name="Group 8"/>
          <p:cNvGrpSpPr/>
          <p:nvPr/>
        </p:nvGrpSpPr>
        <p:grpSpPr>
          <a:xfrm>
            <a:off x="2803843" y="3846937"/>
            <a:ext cx="3357198" cy="1473672"/>
            <a:chOff x="2803843" y="3846937"/>
            <a:chExt cx="3357198" cy="1473672"/>
          </a:xfrm>
        </p:grpSpPr>
        <p:pic>
          <p:nvPicPr>
            <p:cNvPr id="47" name="Picture 46" descr="gif.g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00341" y="3846937"/>
              <a:ext cx="360700" cy="367773"/>
            </a:xfrm>
            <a:prstGeom prst="rect">
              <a:avLst/>
            </a:prstGeom>
          </p:spPr>
        </p:pic>
        <p:cxnSp>
          <p:nvCxnSpPr>
            <p:cNvPr id="50" name="Straight Arrow Connector 49"/>
            <p:cNvCxnSpPr/>
            <p:nvPr/>
          </p:nvCxnSpPr>
          <p:spPr>
            <a:xfrm flipV="1">
              <a:off x="5979836" y="4409532"/>
              <a:ext cx="1710" cy="632486"/>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grpSp>
          <p:nvGrpSpPr>
            <p:cNvPr id="109" name="Group 108"/>
            <p:cNvGrpSpPr/>
            <p:nvPr/>
          </p:nvGrpSpPr>
          <p:grpSpPr>
            <a:xfrm rot="480758">
              <a:off x="2803843" y="5046118"/>
              <a:ext cx="2921281" cy="274491"/>
              <a:chOff x="7387347" y="5729664"/>
              <a:chExt cx="1442898" cy="274491"/>
            </a:xfrm>
          </p:grpSpPr>
          <p:sp>
            <p:nvSpPr>
              <p:cNvPr id="110" name="Rectangle 109"/>
              <p:cNvSpPr/>
              <p:nvPr/>
            </p:nvSpPr>
            <p:spPr>
              <a:xfrm>
                <a:off x="7530132" y="5729664"/>
                <a:ext cx="648237" cy="274491"/>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venir Book"/>
                    <a:cs typeface="Avenir Book"/>
                  </a:rPr>
                  <a:t>addressing</a:t>
                </a:r>
              </a:p>
            </p:txBody>
          </p:sp>
          <p:cxnSp>
            <p:nvCxnSpPr>
              <p:cNvPr id="111" name="Straight Arrow Connector 110"/>
              <p:cNvCxnSpPr/>
              <p:nvPr/>
            </p:nvCxnSpPr>
            <p:spPr>
              <a:xfrm flipH="1">
                <a:off x="7387347" y="5741043"/>
                <a:ext cx="1442898" cy="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grpSp>
        <p:grpSp>
          <p:nvGrpSpPr>
            <p:cNvPr id="112" name="Group 111"/>
            <p:cNvGrpSpPr/>
            <p:nvPr/>
          </p:nvGrpSpPr>
          <p:grpSpPr>
            <a:xfrm rot="10147992">
              <a:off x="2806189" y="4059549"/>
              <a:ext cx="2921281" cy="305080"/>
              <a:chOff x="7387347" y="5741043"/>
              <a:chExt cx="1442898" cy="305080"/>
            </a:xfrm>
          </p:grpSpPr>
          <p:sp>
            <p:nvSpPr>
              <p:cNvPr id="113" name="Rectangle 112"/>
              <p:cNvSpPr/>
              <p:nvPr/>
            </p:nvSpPr>
            <p:spPr>
              <a:xfrm rot="10712257">
                <a:off x="8138987" y="5771632"/>
                <a:ext cx="648237" cy="274491"/>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venir Book"/>
                    <a:cs typeface="Avenir Book"/>
                  </a:rPr>
                  <a:t>read</a:t>
                </a:r>
              </a:p>
            </p:txBody>
          </p:sp>
          <p:cxnSp>
            <p:nvCxnSpPr>
              <p:cNvPr id="114" name="Straight Arrow Connector 113"/>
              <p:cNvCxnSpPr/>
              <p:nvPr/>
            </p:nvCxnSpPr>
            <p:spPr>
              <a:xfrm flipH="1">
                <a:off x="7387347" y="5741043"/>
                <a:ext cx="1442898" cy="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grpSp>
      </p:grpSp>
      <p:grpSp>
        <p:nvGrpSpPr>
          <p:cNvPr id="4" name="Group 3"/>
          <p:cNvGrpSpPr/>
          <p:nvPr/>
        </p:nvGrpSpPr>
        <p:grpSpPr>
          <a:xfrm>
            <a:off x="99824" y="5191772"/>
            <a:ext cx="4613287" cy="1398579"/>
            <a:chOff x="99824" y="5191772"/>
            <a:chExt cx="4613287" cy="1398579"/>
          </a:xfrm>
        </p:grpSpPr>
        <p:sp>
          <p:nvSpPr>
            <p:cNvPr id="117" name="TextBox 116"/>
            <p:cNvSpPr txBox="1"/>
            <p:nvPr/>
          </p:nvSpPr>
          <p:spPr>
            <a:xfrm>
              <a:off x="99824" y="5882465"/>
              <a:ext cx="2027708" cy="707886"/>
            </a:xfrm>
            <a:prstGeom prst="rect">
              <a:avLst/>
            </a:prstGeom>
            <a:noFill/>
          </p:spPr>
          <p:txBody>
            <a:bodyPr wrap="none" rtlCol="0">
              <a:spAutoFit/>
            </a:bodyPr>
            <a:lstStyle/>
            <a:p>
              <a:r>
                <a:rPr lang="en-US" sz="2000" dirty="0">
                  <a:solidFill>
                    <a:srgbClr val="FF0000"/>
                  </a:solidFill>
                  <a:latin typeface="Avenir Book"/>
                  <a:cs typeface="Avenir Book"/>
                </a:rPr>
                <a:t>Memory vectors</a:t>
              </a:r>
            </a:p>
            <a:p>
              <a:r>
                <a:rPr lang="en-US" sz="2000" dirty="0">
                  <a:solidFill>
                    <a:srgbClr val="FF0000"/>
                  </a:solidFill>
                  <a:latin typeface="Avenir Book"/>
                  <a:cs typeface="Avenir Book"/>
                </a:rPr>
                <a:t> (unordered)</a:t>
              </a:r>
            </a:p>
          </p:txBody>
        </p:sp>
        <p:cxnSp>
          <p:nvCxnSpPr>
            <p:cNvPr id="118" name="Curved Connector 117"/>
            <p:cNvCxnSpPr/>
            <p:nvPr/>
          </p:nvCxnSpPr>
          <p:spPr>
            <a:xfrm flipV="1">
              <a:off x="1960408" y="5845112"/>
              <a:ext cx="699206" cy="507975"/>
            </a:xfrm>
            <a:prstGeom prst="curvedConnector2">
              <a:avLst/>
            </a:prstGeom>
            <a:ln w="19050"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 name="Oval 1"/>
            <p:cNvSpPr/>
            <p:nvPr/>
          </p:nvSpPr>
          <p:spPr>
            <a:xfrm>
              <a:off x="2002741" y="5191772"/>
              <a:ext cx="2710370" cy="672667"/>
            </a:xfrm>
            <a:prstGeom prst="ellipse">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37" name="Group 36"/>
          <p:cNvGrpSpPr/>
          <p:nvPr/>
        </p:nvGrpSpPr>
        <p:grpSpPr>
          <a:xfrm>
            <a:off x="5601576" y="5034895"/>
            <a:ext cx="2509594" cy="1672135"/>
            <a:chOff x="2916394" y="5241580"/>
            <a:chExt cx="2509594" cy="1672135"/>
          </a:xfrm>
        </p:grpSpPr>
        <p:sp>
          <p:nvSpPr>
            <p:cNvPr id="38" name="TextBox 37"/>
            <p:cNvSpPr txBox="1"/>
            <p:nvPr/>
          </p:nvSpPr>
          <p:spPr>
            <a:xfrm>
              <a:off x="3749654" y="6205829"/>
              <a:ext cx="1676334" cy="707886"/>
            </a:xfrm>
            <a:prstGeom prst="rect">
              <a:avLst/>
            </a:prstGeom>
            <a:noFill/>
          </p:spPr>
          <p:txBody>
            <a:bodyPr wrap="none" rtlCol="0">
              <a:spAutoFit/>
            </a:bodyPr>
            <a:lstStyle/>
            <a:p>
              <a:pPr algn="ctr"/>
              <a:r>
                <a:rPr lang="en-US" sz="2000" dirty="0">
                  <a:solidFill>
                    <a:srgbClr val="FF0000"/>
                  </a:solidFill>
                  <a:latin typeface="Avenir Book"/>
                  <a:cs typeface="Avenir Book"/>
                </a:rPr>
                <a:t>Internal state</a:t>
              </a:r>
            </a:p>
            <a:p>
              <a:pPr algn="ctr"/>
              <a:r>
                <a:rPr lang="en-US" sz="2000" dirty="0">
                  <a:solidFill>
                    <a:srgbClr val="FF0000"/>
                  </a:solidFill>
                  <a:latin typeface="Avenir Book"/>
                  <a:cs typeface="Avenir Book"/>
                </a:rPr>
                <a:t>vector</a:t>
              </a:r>
            </a:p>
          </p:txBody>
        </p:sp>
        <p:cxnSp>
          <p:nvCxnSpPr>
            <p:cNvPr id="39" name="Curved Connector 38"/>
            <p:cNvCxnSpPr>
              <a:stCxn id="38" idx="1"/>
            </p:cNvCxnSpPr>
            <p:nvPr/>
          </p:nvCxnSpPr>
          <p:spPr>
            <a:xfrm rot="10800000">
              <a:off x="3294654" y="5930912"/>
              <a:ext cx="455000" cy="628861"/>
            </a:xfrm>
            <a:prstGeom prst="curvedConnector2">
              <a:avLst/>
            </a:prstGeom>
            <a:ln w="19050"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40" name="Oval 39"/>
            <p:cNvSpPr/>
            <p:nvPr/>
          </p:nvSpPr>
          <p:spPr>
            <a:xfrm>
              <a:off x="2916394" y="5241580"/>
              <a:ext cx="783456" cy="672667"/>
            </a:xfrm>
            <a:prstGeom prst="ellipse">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4638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a:xfrm>
            <a:off x="2528738" y="1832643"/>
            <a:ext cx="4180759" cy="4163112"/>
          </a:xfrm>
          <a:prstGeom prst="roundRect">
            <a:avLst>
              <a:gd name="adj" fmla="val 6986"/>
            </a:avLst>
          </a:prstGeom>
          <a:solidFill>
            <a:schemeClr val="accent1">
              <a:lumMod val="20000"/>
              <a:lumOff val="80000"/>
            </a:schemeClr>
          </a:solidFill>
          <a:ln w="12700" cmpd="sng">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Memory Module</a:t>
            </a:r>
          </a:p>
        </p:txBody>
      </p:sp>
      <p:sp>
        <p:nvSpPr>
          <p:cNvPr id="10" name="Rounded Rectangle 9"/>
          <p:cNvSpPr>
            <a:spLocks noChangeAspect="1"/>
          </p:cNvSpPr>
          <p:nvPr/>
        </p:nvSpPr>
        <p:spPr>
          <a:xfrm>
            <a:off x="4116386" y="4452324"/>
            <a:ext cx="1466596" cy="435234"/>
          </a:xfrm>
          <a:prstGeom prst="roundRect">
            <a:avLst/>
          </a:prstGeom>
          <a:solidFill>
            <a:schemeClr val="bg1"/>
          </a:solidFill>
          <a:ln w="127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venir Book"/>
                <a:cs typeface="Avenir Book"/>
              </a:rPr>
              <a:t>Dot Product</a:t>
            </a:r>
          </a:p>
        </p:txBody>
      </p:sp>
      <p:cxnSp>
        <p:nvCxnSpPr>
          <p:cNvPr id="12" name="Straight Arrow Connector 11"/>
          <p:cNvCxnSpPr/>
          <p:nvPr/>
        </p:nvCxnSpPr>
        <p:spPr>
          <a:xfrm flipH="1">
            <a:off x="5750260" y="4665674"/>
            <a:ext cx="1277758" cy="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4842193" y="4977630"/>
            <a:ext cx="0" cy="22860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grpSp>
        <p:nvGrpSpPr>
          <p:cNvPr id="3" name="Group 2"/>
          <p:cNvGrpSpPr/>
          <p:nvPr/>
        </p:nvGrpSpPr>
        <p:grpSpPr>
          <a:xfrm>
            <a:off x="3893374" y="2912736"/>
            <a:ext cx="1912620" cy="1453014"/>
            <a:chOff x="3893374" y="2912736"/>
            <a:chExt cx="1912620" cy="1453014"/>
          </a:xfrm>
        </p:grpSpPr>
        <p:sp>
          <p:nvSpPr>
            <p:cNvPr id="11" name="Rounded Rectangle 10"/>
            <p:cNvSpPr/>
            <p:nvPr/>
          </p:nvSpPr>
          <p:spPr>
            <a:xfrm>
              <a:off x="4362875" y="3626904"/>
              <a:ext cx="973619" cy="438912"/>
            </a:xfrm>
            <a:prstGeom prst="roundRect">
              <a:avLst/>
            </a:prstGeom>
            <a:solidFill>
              <a:schemeClr val="bg1"/>
            </a:solidFill>
            <a:ln w="127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venir Book"/>
                  <a:cs typeface="Avenir Book"/>
                </a:rPr>
                <a:t>Softmax</a:t>
              </a:r>
            </a:p>
          </p:txBody>
        </p:sp>
        <p:cxnSp>
          <p:nvCxnSpPr>
            <p:cNvPr id="20" name="Straight Arrow Connector 19"/>
            <p:cNvCxnSpPr/>
            <p:nvPr/>
          </p:nvCxnSpPr>
          <p:spPr>
            <a:xfrm flipV="1">
              <a:off x="4847324" y="3305510"/>
              <a:ext cx="0" cy="22860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849684" y="4137150"/>
              <a:ext cx="0" cy="22860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pic>
          <p:nvPicPr>
            <p:cNvPr id="86" name="Picture 85" descr="gif.g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93374" y="2912736"/>
              <a:ext cx="1912620" cy="327660"/>
            </a:xfrm>
            <a:prstGeom prst="rect">
              <a:avLst/>
            </a:prstGeom>
          </p:spPr>
        </p:pic>
      </p:grpSp>
      <p:pic>
        <p:nvPicPr>
          <p:cNvPr id="119" name="Picture 118" descr="gif.g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725542" y="5256230"/>
            <a:ext cx="2238682" cy="331262"/>
          </a:xfrm>
          <a:prstGeom prst="rect">
            <a:avLst/>
          </a:prstGeom>
        </p:spPr>
      </p:pic>
      <p:pic>
        <p:nvPicPr>
          <p:cNvPr id="120" name="Picture 119" descr="gif.g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117700" y="4452324"/>
            <a:ext cx="299957" cy="377089"/>
          </a:xfrm>
          <a:prstGeom prst="rect">
            <a:avLst/>
          </a:prstGeom>
        </p:spPr>
      </p:pic>
      <p:grpSp>
        <p:nvGrpSpPr>
          <p:cNvPr id="4" name="Group 3"/>
          <p:cNvGrpSpPr/>
          <p:nvPr/>
        </p:nvGrpSpPr>
        <p:grpSpPr>
          <a:xfrm>
            <a:off x="3524795" y="2087317"/>
            <a:ext cx="5379746" cy="3350578"/>
            <a:chOff x="3524795" y="2087317"/>
            <a:chExt cx="5379746" cy="3350578"/>
          </a:xfrm>
        </p:grpSpPr>
        <p:sp>
          <p:nvSpPr>
            <p:cNvPr id="14" name="Rounded Rectangle 13"/>
            <p:cNvSpPr>
              <a:spLocks noChangeAspect="1"/>
            </p:cNvSpPr>
            <p:nvPr/>
          </p:nvSpPr>
          <p:spPr>
            <a:xfrm>
              <a:off x="3971032" y="2087317"/>
              <a:ext cx="1757304" cy="438912"/>
            </a:xfrm>
            <a:prstGeom prst="roundRect">
              <a:avLst/>
            </a:prstGeom>
            <a:solidFill>
              <a:schemeClr val="bg1"/>
            </a:solidFill>
            <a:ln w="127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venir Book"/>
                  <a:cs typeface="Avenir Book"/>
                </a:rPr>
                <a:t>Weighted Sum</a:t>
              </a:r>
            </a:p>
          </p:txBody>
        </p:sp>
        <p:cxnSp>
          <p:nvCxnSpPr>
            <p:cNvPr id="16" name="Curved Connector 15"/>
            <p:cNvCxnSpPr/>
            <p:nvPr/>
          </p:nvCxnSpPr>
          <p:spPr>
            <a:xfrm rot="10800000" flipH="1">
              <a:off x="3524795" y="2306773"/>
              <a:ext cx="258633" cy="3131122"/>
            </a:xfrm>
            <a:prstGeom prst="curvedConnector3">
              <a:avLst>
                <a:gd name="adj1" fmla="val -266942"/>
              </a:avLst>
            </a:prstGeom>
            <a:ln w="28575" cmpd="sng">
              <a:headEnd type="none"/>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5868883" y="2343525"/>
              <a:ext cx="1159135" cy="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4847323" y="2628254"/>
              <a:ext cx="0" cy="228600"/>
            </a:xfrm>
            <a:prstGeom prst="straightConnector1">
              <a:avLst/>
            </a:prstGeom>
            <a:ln w="28575" cmpd="sng">
              <a:headEnd type="none"/>
              <a:tailEnd type="arrow"/>
            </a:ln>
          </p:spPr>
          <p:style>
            <a:lnRef idx="1">
              <a:schemeClr val="dk1"/>
            </a:lnRef>
            <a:fillRef idx="0">
              <a:schemeClr val="dk1"/>
            </a:fillRef>
            <a:effectRef idx="0">
              <a:schemeClr val="dk1"/>
            </a:effectRef>
            <a:fontRef idx="minor">
              <a:schemeClr val="tx1"/>
            </a:fontRef>
          </p:style>
        </p:cxnSp>
        <p:sp>
          <p:nvSpPr>
            <p:cNvPr id="114" name="TextBox 113"/>
            <p:cNvSpPr txBox="1"/>
            <p:nvPr/>
          </p:nvSpPr>
          <p:spPr>
            <a:xfrm>
              <a:off x="7117700" y="3328237"/>
              <a:ext cx="1786841" cy="923330"/>
            </a:xfrm>
            <a:prstGeom prst="rect">
              <a:avLst/>
            </a:prstGeom>
            <a:noFill/>
          </p:spPr>
          <p:txBody>
            <a:bodyPr wrap="none" rtlCol="0">
              <a:spAutoFit/>
            </a:bodyPr>
            <a:lstStyle/>
            <a:p>
              <a:r>
                <a:rPr lang="en-US" dirty="0">
                  <a:solidFill>
                    <a:srgbClr val="FF0000"/>
                  </a:solidFill>
                  <a:latin typeface="Avenir Book"/>
                  <a:cs typeface="Avenir Book"/>
                </a:rPr>
                <a:t>To controller</a:t>
              </a:r>
            </a:p>
            <a:p>
              <a:r>
                <a:rPr lang="en-US" dirty="0">
                  <a:solidFill>
                    <a:srgbClr val="FF0000"/>
                  </a:solidFill>
                  <a:latin typeface="Avenir Book"/>
                  <a:cs typeface="Avenir Book"/>
                </a:rPr>
                <a:t>(added to </a:t>
              </a:r>
            </a:p>
            <a:p>
              <a:r>
                <a:rPr lang="en-US" dirty="0">
                  <a:solidFill>
                    <a:srgbClr val="FF0000"/>
                  </a:solidFill>
                  <a:latin typeface="Avenir Book"/>
                  <a:cs typeface="Avenir Book"/>
                </a:rPr>
                <a:t>controller state)</a:t>
              </a:r>
            </a:p>
          </p:txBody>
        </p:sp>
        <p:cxnSp>
          <p:nvCxnSpPr>
            <p:cNvPr id="115" name="Curved Connector 114"/>
            <p:cNvCxnSpPr/>
            <p:nvPr/>
          </p:nvCxnSpPr>
          <p:spPr>
            <a:xfrm rot="16200000" flipV="1">
              <a:off x="7714704" y="3009091"/>
              <a:ext cx="533349" cy="59489"/>
            </a:xfrm>
            <a:prstGeom prst="curvedConnector3">
              <a:avLst>
                <a:gd name="adj1" fmla="val 50000"/>
              </a:avLst>
            </a:prstGeom>
            <a:ln w="19050"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pic>
          <p:nvPicPr>
            <p:cNvPr id="121" name="Picture 120" descr="gif.g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116211" y="2087317"/>
              <a:ext cx="1146263" cy="722767"/>
            </a:xfrm>
            <a:prstGeom prst="rect">
              <a:avLst/>
            </a:prstGeom>
          </p:spPr>
        </p:pic>
      </p:grpSp>
      <p:grpSp>
        <p:nvGrpSpPr>
          <p:cNvPr id="15" name="Group 14"/>
          <p:cNvGrpSpPr/>
          <p:nvPr/>
        </p:nvGrpSpPr>
        <p:grpSpPr>
          <a:xfrm>
            <a:off x="3128223" y="4640869"/>
            <a:ext cx="5904808" cy="2018974"/>
            <a:chOff x="3128223" y="4640869"/>
            <a:chExt cx="5904808" cy="2018974"/>
          </a:xfrm>
        </p:grpSpPr>
        <p:sp>
          <p:nvSpPr>
            <p:cNvPr id="109" name="TextBox 108"/>
            <p:cNvSpPr txBox="1"/>
            <p:nvPr/>
          </p:nvSpPr>
          <p:spPr>
            <a:xfrm>
              <a:off x="6820400" y="5215810"/>
              <a:ext cx="2212631" cy="1015663"/>
            </a:xfrm>
            <a:prstGeom prst="rect">
              <a:avLst/>
            </a:prstGeom>
            <a:noFill/>
          </p:spPr>
          <p:txBody>
            <a:bodyPr wrap="none" rtlCol="0">
              <a:spAutoFit/>
            </a:bodyPr>
            <a:lstStyle/>
            <a:p>
              <a:r>
                <a:rPr lang="en-US" sz="2000" dirty="0">
                  <a:solidFill>
                    <a:srgbClr val="FF0000"/>
                  </a:solidFill>
                  <a:latin typeface="Avenir Book"/>
                  <a:cs typeface="Avenir Book"/>
                </a:rPr>
                <a:t>Addressing signal</a:t>
              </a:r>
            </a:p>
            <a:p>
              <a:r>
                <a:rPr lang="en-US" sz="2000" dirty="0">
                  <a:solidFill>
                    <a:srgbClr val="FF0000"/>
                  </a:solidFill>
                  <a:latin typeface="Avenir Book"/>
                  <a:cs typeface="Avenir Book"/>
                </a:rPr>
                <a:t>(controller </a:t>
              </a:r>
            </a:p>
            <a:p>
              <a:r>
                <a:rPr lang="en-US" sz="2000" dirty="0">
                  <a:solidFill>
                    <a:srgbClr val="FF0000"/>
                  </a:solidFill>
                  <a:latin typeface="Avenir Book"/>
                  <a:cs typeface="Avenir Book"/>
                </a:rPr>
                <a:t>state vector)</a:t>
              </a:r>
            </a:p>
          </p:txBody>
        </p:sp>
        <p:sp>
          <p:nvSpPr>
            <p:cNvPr id="29" name="TextBox 28"/>
            <p:cNvSpPr txBox="1"/>
            <p:nvPr/>
          </p:nvSpPr>
          <p:spPr>
            <a:xfrm>
              <a:off x="3128223" y="6259733"/>
              <a:ext cx="2027708" cy="400110"/>
            </a:xfrm>
            <a:prstGeom prst="rect">
              <a:avLst/>
            </a:prstGeom>
            <a:noFill/>
          </p:spPr>
          <p:txBody>
            <a:bodyPr wrap="none" rtlCol="0">
              <a:spAutoFit/>
            </a:bodyPr>
            <a:lstStyle/>
            <a:p>
              <a:pPr algn="ctr"/>
              <a:r>
                <a:rPr lang="en-US" sz="2000" dirty="0">
                  <a:solidFill>
                    <a:srgbClr val="FF0000"/>
                  </a:solidFill>
                  <a:latin typeface="Avenir Book"/>
                  <a:cs typeface="Avenir Book"/>
                </a:rPr>
                <a:t>Memory vectors</a:t>
              </a:r>
            </a:p>
          </p:txBody>
        </p:sp>
        <p:cxnSp>
          <p:nvCxnSpPr>
            <p:cNvPr id="30" name="Curved Connector 29"/>
            <p:cNvCxnSpPr>
              <a:stCxn id="29" idx="0"/>
            </p:cNvCxnSpPr>
            <p:nvPr/>
          </p:nvCxnSpPr>
          <p:spPr>
            <a:xfrm rot="5400000" flipH="1" flipV="1">
              <a:off x="4188490" y="5603340"/>
              <a:ext cx="609981" cy="702806"/>
            </a:xfrm>
            <a:prstGeom prst="curvedConnector3">
              <a:avLst>
                <a:gd name="adj1" fmla="val 50000"/>
              </a:avLst>
            </a:prstGeom>
            <a:ln w="19050"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33" name="Curved Connector 32"/>
            <p:cNvCxnSpPr/>
            <p:nvPr/>
          </p:nvCxnSpPr>
          <p:spPr>
            <a:xfrm rot="16200000" flipV="1">
              <a:off x="7496776" y="4673810"/>
              <a:ext cx="574941" cy="509059"/>
            </a:xfrm>
            <a:prstGeom prst="curvedConnector2">
              <a:avLst/>
            </a:prstGeom>
            <a:ln w="19050"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18" name="Group 17"/>
          <p:cNvGrpSpPr/>
          <p:nvPr/>
        </p:nvGrpSpPr>
        <p:grpSpPr>
          <a:xfrm>
            <a:off x="208278" y="2587492"/>
            <a:ext cx="3575150" cy="646331"/>
            <a:chOff x="208278" y="2587492"/>
            <a:chExt cx="3575150" cy="646331"/>
          </a:xfrm>
        </p:grpSpPr>
        <p:sp>
          <p:nvSpPr>
            <p:cNvPr id="37" name="TextBox 36"/>
            <p:cNvSpPr txBox="1"/>
            <p:nvPr/>
          </p:nvSpPr>
          <p:spPr>
            <a:xfrm>
              <a:off x="208278" y="2587492"/>
              <a:ext cx="2009134" cy="646331"/>
            </a:xfrm>
            <a:prstGeom prst="rect">
              <a:avLst/>
            </a:prstGeom>
            <a:noFill/>
          </p:spPr>
          <p:txBody>
            <a:bodyPr wrap="none" rtlCol="0">
              <a:spAutoFit/>
            </a:bodyPr>
            <a:lstStyle/>
            <a:p>
              <a:r>
                <a:rPr lang="en-US" dirty="0">
                  <a:solidFill>
                    <a:srgbClr val="FF0000"/>
                  </a:solidFill>
                  <a:latin typeface="Avenir Book"/>
                  <a:cs typeface="Avenir Book"/>
                </a:rPr>
                <a:t>Attention weights</a:t>
              </a:r>
            </a:p>
            <a:p>
              <a:r>
                <a:rPr lang="en-US" dirty="0">
                  <a:solidFill>
                    <a:srgbClr val="FF0000"/>
                  </a:solidFill>
                  <a:latin typeface="Avenir Book"/>
                  <a:cs typeface="Avenir Book"/>
                </a:rPr>
                <a:t>/ Soft address</a:t>
              </a:r>
            </a:p>
          </p:txBody>
        </p:sp>
        <p:cxnSp>
          <p:nvCxnSpPr>
            <p:cNvPr id="38" name="Curved Connector 37"/>
            <p:cNvCxnSpPr>
              <a:stCxn id="37" idx="3"/>
            </p:cNvCxnSpPr>
            <p:nvPr/>
          </p:nvCxnSpPr>
          <p:spPr>
            <a:xfrm>
              <a:off x="2217412" y="2910658"/>
              <a:ext cx="1566016" cy="107387"/>
            </a:xfrm>
            <a:prstGeom prst="curvedConnector3">
              <a:avLst>
                <a:gd name="adj1" fmla="val 50000"/>
              </a:avLst>
            </a:prstGeom>
            <a:ln w="19050"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0377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328390" y="6174062"/>
            <a:ext cx="1283247" cy="400110"/>
          </a:xfrm>
          <a:prstGeom prst="rect">
            <a:avLst/>
          </a:prstGeom>
          <a:noFill/>
        </p:spPr>
        <p:txBody>
          <a:bodyPr wrap="none" rtlCol="0">
            <a:spAutoFit/>
          </a:bodyPr>
          <a:lstStyle/>
          <a:p>
            <a:r>
              <a:rPr lang="en-US" sz="2000" dirty="0">
                <a:solidFill>
                  <a:prstClr val="black"/>
                </a:solidFill>
                <a:latin typeface="Avenir Book"/>
                <a:cs typeface="Avenir Book"/>
              </a:rPr>
              <a:t>Question</a:t>
            </a:r>
          </a:p>
        </p:txBody>
      </p:sp>
      <p:sp>
        <p:nvSpPr>
          <p:cNvPr id="10" name="TextBox 9"/>
          <p:cNvSpPr txBox="1"/>
          <p:nvPr/>
        </p:nvSpPr>
        <p:spPr>
          <a:xfrm>
            <a:off x="6949032" y="5762845"/>
            <a:ext cx="1497300" cy="369332"/>
          </a:xfrm>
          <a:prstGeom prst="rect">
            <a:avLst/>
          </a:prstGeom>
          <a:solidFill>
            <a:schemeClr val="bg1"/>
          </a:solidFill>
          <a:ln>
            <a:solidFill>
              <a:schemeClr val="tx1"/>
            </a:solidFill>
            <a:prstDash val="dash"/>
          </a:ln>
        </p:spPr>
        <p:txBody>
          <a:bodyPr wrap="none" rtlCol="0">
            <a:spAutoFit/>
          </a:bodyPr>
          <a:lstStyle/>
          <a:p>
            <a:r>
              <a:rPr lang="en-US" dirty="0">
                <a:solidFill>
                  <a:prstClr val="black"/>
                </a:solidFill>
                <a:latin typeface="Garamond"/>
              </a:rPr>
              <a:t>Where is Sam?</a:t>
            </a:r>
          </a:p>
        </p:txBody>
      </p:sp>
      <p:sp>
        <p:nvSpPr>
          <p:cNvPr id="17" name="TextBox 16"/>
          <p:cNvSpPr txBox="1"/>
          <p:nvPr/>
        </p:nvSpPr>
        <p:spPr>
          <a:xfrm>
            <a:off x="2874258" y="6374117"/>
            <a:ext cx="1454823" cy="400110"/>
          </a:xfrm>
          <a:prstGeom prst="rect">
            <a:avLst/>
          </a:prstGeom>
          <a:noFill/>
        </p:spPr>
        <p:txBody>
          <a:bodyPr wrap="none" rtlCol="0">
            <a:spAutoFit/>
          </a:bodyPr>
          <a:lstStyle/>
          <a:p>
            <a:r>
              <a:rPr lang="en-US" sz="2000" dirty="0">
                <a:latin typeface="Avenir Book"/>
                <a:cs typeface="Avenir Book"/>
              </a:rPr>
              <a:t>Input story</a:t>
            </a:r>
          </a:p>
        </p:txBody>
      </p:sp>
      <p:sp>
        <p:nvSpPr>
          <p:cNvPr id="18" name="Rounded Rectangle 17"/>
          <p:cNvSpPr/>
          <p:nvPr/>
        </p:nvSpPr>
        <p:spPr>
          <a:xfrm>
            <a:off x="6499107" y="2074038"/>
            <a:ext cx="2187693" cy="3112163"/>
          </a:xfrm>
          <a:prstGeom prst="roundRect">
            <a:avLst>
              <a:gd name="adj" fmla="val 6986"/>
            </a:avLst>
          </a:prstGeom>
          <a:solidFill>
            <a:schemeClr val="accent2">
              <a:lumMod val="20000"/>
              <a:lumOff val="80000"/>
            </a:schemeClr>
          </a:solidFill>
          <a:ln w="12700" cmpd="sng">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ounded Rectangle 18"/>
          <p:cNvSpPr/>
          <p:nvPr/>
        </p:nvSpPr>
        <p:spPr>
          <a:xfrm>
            <a:off x="753826" y="2074038"/>
            <a:ext cx="5484993" cy="3112163"/>
          </a:xfrm>
          <a:prstGeom prst="roundRect">
            <a:avLst>
              <a:gd name="adj" fmla="val 6986"/>
            </a:avLst>
          </a:prstGeom>
          <a:solidFill>
            <a:schemeClr val="accent1">
              <a:lumMod val="20000"/>
              <a:lumOff val="80000"/>
            </a:schemeClr>
          </a:solidFill>
          <a:ln w="12700" cmpd="sng">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1" name="Straight Arrow Connector 20"/>
          <p:cNvCxnSpPr>
            <a:endCxn id="89" idx="3"/>
          </p:cNvCxnSpPr>
          <p:nvPr/>
        </p:nvCxnSpPr>
        <p:spPr>
          <a:xfrm flipH="1">
            <a:off x="4455504" y="4124405"/>
            <a:ext cx="2919482" cy="0"/>
          </a:xfrm>
          <a:prstGeom prst="straightConnector1">
            <a:avLst/>
          </a:prstGeom>
          <a:ln w="19050" cmpd="sng">
            <a:headEnd type="none"/>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729166" y="1634455"/>
            <a:ext cx="2861992" cy="28893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rtlCol="0" anchor="ctr"/>
          <a:lstStyle/>
          <a:p>
            <a:r>
              <a:rPr lang="en-US" sz="2400" dirty="0">
                <a:latin typeface="Avenir Book"/>
                <a:cs typeface="Avenir Book"/>
              </a:rPr>
              <a:t>Memory Module</a:t>
            </a:r>
          </a:p>
        </p:txBody>
      </p:sp>
      <p:sp>
        <p:nvSpPr>
          <p:cNvPr id="25" name="Rectangle 24"/>
          <p:cNvSpPr/>
          <p:nvPr/>
        </p:nvSpPr>
        <p:spPr>
          <a:xfrm rot="5400000">
            <a:off x="7441011" y="3377136"/>
            <a:ext cx="1693098" cy="28893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venir Book"/>
                <a:cs typeface="Avenir Book"/>
              </a:rPr>
              <a:t>Controller</a:t>
            </a:r>
          </a:p>
          <a:p>
            <a:pPr algn="ctr"/>
            <a:endParaRPr lang="en-US" sz="2400" dirty="0">
              <a:latin typeface="Avenir Book"/>
              <a:cs typeface="Avenir Book"/>
            </a:endParaRPr>
          </a:p>
        </p:txBody>
      </p:sp>
      <p:cxnSp>
        <p:nvCxnSpPr>
          <p:cNvPr id="14" name="Straight Arrow Connector 13"/>
          <p:cNvCxnSpPr/>
          <p:nvPr/>
        </p:nvCxnSpPr>
        <p:spPr>
          <a:xfrm flipH="1" flipV="1">
            <a:off x="4174890" y="5011739"/>
            <a:ext cx="743415" cy="70663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3465037" y="5011739"/>
            <a:ext cx="0" cy="746412"/>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1929968" y="5011739"/>
            <a:ext cx="864032" cy="76036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7302273" y="1351426"/>
            <a:ext cx="838691" cy="369332"/>
          </a:xfrm>
          <a:prstGeom prst="rect">
            <a:avLst/>
          </a:prstGeom>
          <a:solidFill>
            <a:srgbClr val="FFFFFF"/>
          </a:solidFill>
          <a:ln>
            <a:solidFill>
              <a:srgbClr val="000000"/>
            </a:solidFill>
            <a:prstDash val="dash"/>
          </a:ln>
        </p:spPr>
        <p:txBody>
          <a:bodyPr wrap="none" rtlCol="0">
            <a:spAutoFit/>
          </a:bodyPr>
          <a:lstStyle/>
          <a:p>
            <a:r>
              <a:rPr lang="en-US" dirty="0">
                <a:solidFill>
                  <a:prstClr val="black"/>
                </a:solidFill>
                <a:latin typeface="Garamond"/>
              </a:rPr>
              <a:t>kitchen</a:t>
            </a:r>
          </a:p>
        </p:txBody>
      </p:sp>
      <p:cxnSp>
        <p:nvCxnSpPr>
          <p:cNvPr id="9" name="Straight Arrow Connector 8"/>
          <p:cNvCxnSpPr/>
          <p:nvPr/>
        </p:nvCxnSpPr>
        <p:spPr>
          <a:xfrm flipV="1">
            <a:off x="7658881" y="4541436"/>
            <a:ext cx="0" cy="1316235"/>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p:nvPr/>
        </p:nvCxnSpPr>
        <p:spPr>
          <a:xfrm flipV="1">
            <a:off x="3429474" y="3622031"/>
            <a:ext cx="0" cy="919405"/>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flipV="1">
            <a:off x="3429474" y="2821574"/>
            <a:ext cx="0" cy="289465"/>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72" name="Curved Connector 71"/>
          <p:cNvCxnSpPr/>
          <p:nvPr/>
        </p:nvCxnSpPr>
        <p:spPr>
          <a:xfrm rot="10800000" flipH="1">
            <a:off x="2310385" y="2572215"/>
            <a:ext cx="282455" cy="2186437"/>
          </a:xfrm>
          <a:prstGeom prst="curvedConnector3">
            <a:avLst>
              <a:gd name="adj1" fmla="val -184083"/>
            </a:avLst>
          </a:prstGeom>
          <a:ln w="19050" cmpd="sng">
            <a:headEnd type="none"/>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flipV="1">
            <a:off x="3596003" y="2603814"/>
            <a:ext cx="3778982" cy="9791"/>
          </a:xfrm>
          <a:prstGeom prst="straightConnector1">
            <a:avLst/>
          </a:prstGeom>
          <a:ln w="19050" cmpd="sng">
            <a:headEnd type="none"/>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H="1" flipV="1">
            <a:off x="7658168" y="2821574"/>
            <a:ext cx="713" cy="1033409"/>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flipV="1">
            <a:off x="7651087" y="1720758"/>
            <a:ext cx="0" cy="648972"/>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sp>
        <p:nvSpPr>
          <p:cNvPr id="87" name="TextBox 86"/>
          <p:cNvSpPr txBox="1"/>
          <p:nvPr/>
        </p:nvSpPr>
        <p:spPr>
          <a:xfrm>
            <a:off x="6255822" y="1351738"/>
            <a:ext cx="1031051" cy="400110"/>
          </a:xfrm>
          <a:prstGeom prst="rect">
            <a:avLst/>
          </a:prstGeom>
          <a:noFill/>
        </p:spPr>
        <p:txBody>
          <a:bodyPr wrap="none" rtlCol="0">
            <a:spAutoFit/>
          </a:bodyPr>
          <a:lstStyle/>
          <a:p>
            <a:r>
              <a:rPr lang="en-US" sz="2000" dirty="0">
                <a:solidFill>
                  <a:prstClr val="black"/>
                </a:solidFill>
                <a:latin typeface="Avenir Book"/>
                <a:cs typeface="Avenir Book"/>
              </a:rPr>
              <a:t>Answer</a:t>
            </a:r>
          </a:p>
        </p:txBody>
      </p:sp>
      <p:sp>
        <p:nvSpPr>
          <p:cNvPr id="89" name="Rounded Rectangle 88"/>
          <p:cNvSpPr>
            <a:spLocks noChangeAspect="1"/>
          </p:cNvSpPr>
          <p:nvPr/>
        </p:nvSpPr>
        <p:spPr>
          <a:xfrm>
            <a:off x="2404386" y="3947936"/>
            <a:ext cx="2051118" cy="352938"/>
          </a:xfrm>
          <a:prstGeom prst="roundRect">
            <a:avLst/>
          </a:prstGeom>
          <a:solidFill>
            <a:schemeClr val="bg1"/>
          </a:solidFill>
          <a:ln w="127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Avenir Book"/>
                <a:cs typeface="Avenir Book"/>
              </a:rPr>
              <a:t>Dot product + softmax</a:t>
            </a:r>
          </a:p>
        </p:txBody>
      </p:sp>
      <p:sp>
        <p:nvSpPr>
          <p:cNvPr id="96" name="Rounded Rectangle 95"/>
          <p:cNvSpPr>
            <a:spLocks noChangeAspect="1"/>
          </p:cNvSpPr>
          <p:nvPr/>
        </p:nvSpPr>
        <p:spPr>
          <a:xfrm>
            <a:off x="2712377" y="2393906"/>
            <a:ext cx="1427810" cy="356616"/>
          </a:xfrm>
          <a:prstGeom prst="roundRect">
            <a:avLst/>
          </a:prstGeom>
          <a:solidFill>
            <a:schemeClr val="bg1"/>
          </a:solidFill>
          <a:ln w="127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Avenir Book"/>
                <a:cs typeface="Avenir Book"/>
              </a:rPr>
              <a:t>Weighted Sum</a:t>
            </a:r>
          </a:p>
        </p:txBody>
      </p:sp>
      <p:pic>
        <p:nvPicPr>
          <p:cNvPr id="104" name="Picture 103" descr="gif.g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86996" y="3182536"/>
            <a:ext cx="1884956" cy="356303"/>
          </a:xfrm>
          <a:prstGeom prst="rect">
            <a:avLst/>
          </a:prstGeom>
        </p:spPr>
      </p:pic>
      <p:sp>
        <p:nvSpPr>
          <p:cNvPr id="106" name="Rounded Rectangle 105"/>
          <p:cNvSpPr>
            <a:spLocks noChangeAspect="1"/>
          </p:cNvSpPr>
          <p:nvPr/>
        </p:nvSpPr>
        <p:spPr>
          <a:xfrm>
            <a:off x="4371952" y="2237070"/>
            <a:ext cx="2814860" cy="356616"/>
          </a:xfrm>
          <a:prstGeom prst="roundRect">
            <a:avLst/>
          </a:prstGeom>
          <a:solidFill>
            <a:schemeClr val="bg1"/>
          </a:solid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Avenir Book"/>
              <a:cs typeface="Avenir Book"/>
            </a:endParaRPr>
          </a:p>
        </p:txBody>
      </p:sp>
      <p:sp>
        <p:nvSpPr>
          <p:cNvPr id="109" name="Title 108"/>
          <p:cNvSpPr>
            <a:spLocks noGrp="1"/>
          </p:cNvSpPr>
          <p:nvPr>
            <p:ph type="title"/>
          </p:nvPr>
        </p:nvSpPr>
        <p:spPr/>
        <p:txBody>
          <a:bodyPr/>
          <a:lstStyle/>
          <a:p>
            <a:r>
              <a:rPr lang="en-US" dirty="0"/>
              <a:t>Question &amp; Answering</a:t>
            </a:r>
          </a:p>
        </p:txBody>
      </p:sp>
      <p:pic>
        <p:nvPicPr>
          <p:cNvPr id="110" name="Picture 109" descr="gif.g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439536" y="4593309"/>
            <a:ext cx="1975851" cy="375775"/>
          </a:xfrm>
          <a:prstGeom prst="rect">
            <a:avLst/>
          </a:prstGeom>
        </p:spPr>
      </p:pic>
      <p:pic>
        <p:nvPicPr>
          <p:cNvPr id="111" name="Picture 110" descr="gif.g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17791" y="2306463"/>
            <a:ext cx="2493799" cy="226320"/>
          </a:xfrm>
          <a:prstGeom prst="rect">
            <a:avLst/>
          </a:prstGeom>
        </p:spPr>
      </p:pic>
      <p:pic>
        <p:nvPicPr>
          <p:cNvPr id="112" name="Picture 111" descr="gif.g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463451" y="4008267"/>
            <a:ext cx="389433" cy="412799"/>
          </a:xfrm>
          <a:prstGeom prst="rect">
            <a:avLst/>
          </a:prstGeom>
        </p:spPr>
      </p:pic>
      <p:pic>
        <p:nvPicPr>
          <p:cNvPr id="115" name="Picture 114" descr="gif.gif"/>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492184" y="2382749"/>
            <a:ext cx="360700" cy="367773"/>
          </a:xfrm>
          <a:prstGeom prst="rect">
            <a:avLst/>
          </a:prstGeom>
        </p:spPr>
      </p:pic>
      <p:sp>
        <p:nvSpPr>
          <p:cNvPr id="11" name="TextBox 10"/>
          <p:cNvSpPr txBox="1"/>
          <p:nvPr/>
        </p:nvSpPr>
        <p:spPr>
          <a:xfrm>
            <a:off x="2827684" y="5641247"/>
            <a:ext cx="1274708" cy="646331"/>
          </a:xfrm>
          <a:prstGeom prst="rect">
            <a:avLst/>
          </a:prstGeom>
          <a:solidFill>
            <a:schemeClr val="bg1"/>
          </a:solidFill>
          <a:ln>
            <a:solidFill>
              <a:schemeClr val="tx1"/>
            </a:solidFill>
            <a:prstDash val="dash"/>
          </a:ln>
        </p:spPr>
        <p:txBody>
          <a:bodyPr wrap="none" rtlCol="0">
            <a:spAutoFit/>
          </a:bodyPr>
          <a:lstStyle/>
          <a:p>
            <a:pPr algn="ctr"/>
            <a:r>
              <a:rPr lang="en-US" dirty="0">
                <a:solidFill>
                  <a:prstClr val="black"/>
                </a:solidFill>
                <a:latin typeface="Garamond"/>
              </a:rPr>
              <a:t>2: Sam went </a:t>
            </a:r>
          </a:p>
          <a:p>
            <a:pPr algn="ctr"/>
            <a:r>
              <a:rPr lang="en-US" dirty="0">
                <a:solidFill>
                  <a:prstClr val="black"/>
                </a:solidFill>
                <a:latin typeface="Garamond"/>
              </a:rPr>
              <a:t>to kitchen</a:t>
            </a:r>
          </a:p>
        </p:txBody>
      </p:sp>
      <p:sp>
        <p:nvSpPr>
          <p:cNvPr id="13" name="TextBox 12"/>
          <p:cNvSpPr txBox="1"/>
          <p:nvPr/>
        </p:nvSpPr>
        <p:spPr>
          <a:xfrm>
            <a:off x="1054216" y="5641247"/>
            <a:ext cx="1454244" cy="646331"/>
          </a:xfrm>
          <a:prstGeom prst="rect">
            <a:avLst/>
          </a:prstGeom>
          <a:solidFill>
            <a:schemeClr val="bg1"/>
          </a:solidFill>
          <a:ln>
            <a:solidFill>
              <a:schemeClr val="tx1"/>
            </a:solidFill>
            <a:prstDash val="dash"/>
          </a:ln>
        </p:spPr>
        <p:txBody>
          <a:bodyPr wrap="none" rtlCol="0">
            <a:spAutoFit/>
          </a:bodyPr>
          <a:lstStyle/>
          <a:p>
            <a:pPr algn="ctr"/>
            <a:r>
              <a:rPr lang="en-US" dirty="0">
                <a:solidFill>
                  <a:prstClr val="black"/>
                </a:solidFill>
                <a:latin typeface="Garamond"/>
              </a:rPr>
              <a:t>1: Sam moved</a:t>
            </a:r>
            <a:br>
              <a:rPr lang="en-US" dirty="0">
                <a:solidFill>
                  <a:prstClr val="black"/>
                </a:solidFill>
                <a:latin typeface="Garamond"/>
              </a:rPr>
            </a:br>
            <a:r>
              <a:rPr lang="en-US" dirty="0">
                <a:solidFill>
                  <a:prstClr val="black"/>
                </a:solidFill>
                <a:latin typeface="Garamond"/>
              </a:rPr>
              <a:t> to garden</a:t>
            </a:r>
          </a:p>
        </p:txBody>
      </p:sp>
      <p:sp>
        <p:nvSpPr>
          <p:cNvPr id="12" name="TextBox 11"/>
          <p:cNvSpPr txBox="1"/>
          <p:nvPr/>
        </p:nvSpPr>
        <p:spPr>
          <a:xfrm>
            <a:off x="4392573" y="5641247"/>
            <a:ext cx="1353255" cy="646331"/>
          </a:xfrm>
          <a:prstGeom prst="rect">
            <a:avLst/>
          </a:prstGeom>
          <a:solidFill>
            <a:schemeClr val="bg1"/>
          </a:solidFill>
          <a:ln>
            <a:solidFill>
              <a:schemeClr val="tx1"/>
            </a:solidFill>
            <a:prstDash val="dash"/>
          </a:ln>
        </p:spPr>
        <p:txBody>
          <a:bodyPr wrap="none" rtlCol="0">
            <a:spAutoFit/>
          </a:bodyPr>
          <a:lstStyle/>
          <a:p>
            <a:pPr algn="ctr"/>
            <a:r>
              <a:rPr lang="en-US" dirty="0">
                <a:solidFill>
                  <a:prstClr val="black"/>
                </a:solidFill>
                <a:latin typeface="Garamond"/>
              </a:rPr>
              <a:t>3: Sam drops</a:t>
            </a:r>
          </a:p>
          <a:p>
            <a:pPr algn="ctr"/>
            <a:r>
              <a:rPr lang="en-US" dirty="0">
                <a:solidFill>
                  <a:prstClr val="black"/>
                </a:solidFill>
                <a:latin typeface="Garamond"/>
              </a:rPr>
              <a:t> apple there</a:t>
            </a:r>
          </a:p>
        </p:txBody>
      </p:sp>
    </p:spTree>
    <p:extLst>
      <p:ext uri="{BB962C8B-B14F-4D97-AF65-F5344CB8AC3E}">
        <p14:creationId xmlns:p14="http://schemas.microsoft.com/office/powerpoint/2010/main" val="1598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87" grpId="0"/>
      <p:bldP spid="89" grpId="0" animBg="1"/>
      <p:bldP spid="96" grpId="0" animBg="1"/>
      <p:bldP spid="10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457201" y="5029192"/>
            <a:ext cx="8229600" cy="1452970"/>
          </a:xfrm>
          <a:prstGeom prst="roundRect">
            <a:avLst>
              <a:gd name="adj" fmla="val 6986"/>
            </a:avLst>
          </a:prstGeom>
          <a:solidFill>
            <a:schemeClr val="accent3">
              <a:lumMod val="20000"/>
              <a:lumOff val="80000"/>
            </a:schemeClr>
          </a:solidFill>
          <a:ln w="1270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Rounded Rectangle 24"/>
          <p:cNvSpPr/>
          <p:nvPr/>
        </p:nvSpPr>
        <p:spPr>
          <a:xfrm>
            <a:off x="457200" y="2669800"/>
            <a:ext cx="8229600" cy="1263546"/>
          </a:xfrm>
          <a:prstGeom prst="roundRect">
            <a:avLst>
              <a:gd name="adj" fmla="val 6986"/>
            </a:avLst>
          </a:prstGeom>
          <a:solidFill>
            <a:schemeClr val="accent1">
              <a:lumMod val="20000"/>
              <a:lumOff val="80000"/>
            </a:schemeClr>
          </a:solidFill>
          <a:ln w="1270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Memory Vectors</a:t>
            </a:r>
          </a:p>
        </p:txBody>
      </p:sp>
      <p:sp>
        <p:nvSpPr>
          <p:cNvPr id="4" name="TextBox 3"/>
          <p:cNvSpPr txBox="1"/>
          <p:nvPr/>
        </p:nvSpPr>
        <p:spPr>
          <a:xfrm>
            <a:off x="457199" y="1318050"/>
            <a:ext cx="8229601" cy="1263936"/>
          </a:xfrm>
          <a:prstGeom prst="rect">
            <a:avLst/>
          </a:prstGeom>
          <a:noFill/>
        </p:spPr>
        <p:txBody>
          <a:bodyPr wrap="square" rtlCol="0">
            <a:spAutoFit/>
          </a:bodyPr>
          <a:lstStyle/>
          <a:p>
            <a:pPr>
              <a:lnSpc>
                <a:spcPct val="120000"/>
              </a:lnSpc>
            </a:pPr>
            <a:r>
              <a:rPr lang="en-US" sz="2400" dirty="0"/>
              <a:t>E.g.) constructing memory vectors with Bag-of-Words (</a:t>
            </a:r>
            <a:r>
              <a:rPr lang="en-US" sz="2400" dirty="0" err="1"/>
              <a:t>BoW</a:t>
            </a:r>
            <a:r>
              <a:rPr lang="en-US" sz="2400" dirty="0"/>
              <a:t>)</a:t>
            </a:r>
          </a:p>
          <a:p>
            <a:pPr marL="457200" indent="-457200">
              <a:lnSpc>
                <a:spcPct val="120000"/>
              </a:lnSpc>
              <a:buFont typeface="+mj-lt"/>
              <a:buAutoNum type="arabicPeriod"/>
            </a:pPr>
            <a:r>
              <a:rPr lang="en-US" sz="2000" dirty="0"/>
              <a:t>Embed each word </a:t>
            </a:r>
          </a:p>
          <a:p>
            <a:pPr marL="457200" indent="-457200">
              <a:lnSpc>
                <a:spcPct val="120000"/>
              </a:lnSpc>
              <a:buFont typeface="+mj-lt"/>
              <a:buAutoNum type="arabicPeriod"/>
            </a:pPr>
            <a:r>
              <a:rPr lang="en-US" sz="2000" dirty="0"/>
              <a:t>Sum embedding vectors</a:t>
            </a:r>
          </a:p>
        </p:txBody>
      </p:sp>
      <p:sp>
        <p:nvSpPr>
          <p:cNvPr id="13" name="TextBox 12"/>
          <p:cNvSpPr txBox="1"/>
          <p:nvPr/>
        </p:nvSpPr>
        <p:spPr>
          <a:xfrm>
            <a:off x="457199" y="4387970"/>
            <a:ext cx="8229601" cy="523220"/>
          </a:xfrm>
          <a:prstGeom prst="rect">
            <a:avLst/>
          </a:prstGeom>
          <a:noFill/>
        </p:spPr>
        <p:txBody>
          <a:bodyPr wrap="square" rtlCol="0">
            <a:spAutoFit/>
          </a:bodyPr>
          <a:lstStyle/>
          <a:p>
            <a:pPr>
              <a:lnSpc>
                <a:spcPct val="120000"/>
              </a:lnSpc>
            </a:pPr>
            <a:r>
              <a:rPr lang="en-US" sz="2000" dirty="0"/>
              <a:t>E.g.)</a:t>
            </a:r>
            <a:r>
              <a:rPr lang="en-US" sz="2000" b="1" dirty="0"/>
              <a:t> </a:t>
            </a:r>
            <a:r>
              <a:rPr lang="en-US" sz="2400" b="1" dirty="0"/>
              <a:t>temporal structure:</a:t>
            </a:r>
            <a:r>
              <a:rPr lang="en-US" sz="2400" dirty="0"/>
              <a:t> </a:t>
            </a:r>
            <a:r>
              <a:rPr lang="en-US" sz="2000" dirty="0"/>
              <a:t>special words for time and include them in </a:t>
            </a:r>
            <a:r>
              <a:rPr lang="en-US" sz="2000" dirty="0" err="1"/>
              <a:t>BoW</a:t>
            </a:r>
            <a:endParaRPr lang="en-US" sz="2000" dirty="0"/>
          </a:p>
        </p:txBody>
      </p:sp>
      <p:sp>
        <p:nvSpPr>
          <p:cNvPr id="14" name="Rectangle 13"/>
          <p:cNvSpPr/>
          <p:nvPr/>
        </p:nvSpPr>
        <p:spPr>
          <a:xfrm>
            <a:off x="6799468" y="3459214"/>
            <a:ext cx="2010810" cy="288936"/>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4F81BD"/>
                </a:solidFill>
                <a:latin typeface="Avenir Book"/>
                <a:cs typeface="Avenir Book"/>
              </a:rPr>
              <a:t>Memory Vector</a:t>
            </a:r>
          </a:p>
        </p:txBody>
      </p:sp>
      <p:sp>
        <p:nvSpPr>
          <p:cNvPr id="16" name="Rectangle 15"/>
          <p:cNvSpPr/>
          <p:nvPr/>
        </p:nvSpPr>
        <p:spPr>
          <a:xfrm>
            <a:off x="4060660" y="3459214"/>
            <a:ext cx="2570624" cy="288068"/>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latin typeface="Avenir Book"/>
                <a:cs typeface="Avenir Book"/>
              </a:rPr>
              <a:t>Embedding Vectors</a:t>
            </a:r>
          </a:p>
        </p:txBody>
      </p:sp>
      <p:sp>
        <p:nvSpPr>
          <p:cNvPr id="19" name="Left Brace 18"/>
          <p:cNvSpPr/>
          <p:nvPr/>
        </p:nvSpPr>
        <p:spPr>
          <a:xfrm rot="16200000" flipV="1">
            <a:off x="5228810" y="2063868"/>
            <a:ext cx="226762" cy="2563062"/>
          </a:xfrm>
          <a:prstGeom prst="leftBrace">
            <a:avLst>
              <a:gd name="adj1" fmla="val 36830"/>
              <a:gd name="adj2" fmla="val 50000"/>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tx2"/>
              </a:solidFill>
              <a:latin typeface="Garamond"/>
            </a:endParaRPr>
          </a:p>
        </p:txBody>
      </p:sp>
      <p:cxnSp>
        <p:nvCxnSpPr>
          <p:cNvPr id="20" name="Straight Arrow Connector 19"/>
          <p:cNvCxnSpPr/>
          <p:nvPr/>
        </p:nvCxnSpPr>
        <p:spPr>
          <a:xfrm flipH="1" flipV="1">
            <a:off x="7267574" y="3232018"/>
            <a:ext cx="246955" cy="226762"/>
          </a:xfrm>
          <a:prstGeom prst="straightConnector1">
            <a:avLst/>
          </a:prstGeom>
          <a:ln w="12700" cmpd="sng">
            <a:solidFill>
              <a:srgbClr val="4F81BD"/>
            </a:solidFill>
            <a:headEnd type="none"/>
            <a:tailEnd type="triangle"/>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6358236" y="5375788"/>
            <a:ext cx="1980180" cy="288935"/>
          </a:xfrm>
          <a:prstGeom prst="rect">
            <a:avLst/>
          </a:prstGeom>
          <a:solidFill>
            <a:srgbClr val="EBF1DE"/>
          </a:solid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4F81BD"/>
                </a:solidFill>
                <a:latin typeface="Avenir Book"/>
                <a:cs typeface="Avenir Book"/>
              </a:rPr>
              <a:t>Time embedding</a:t>
            </a:r>
          </a:p>
        </p:txBody>
      </p:sp>
      <p:cxnSp>
        <p:nvCxnSpPr>
          <p:cNvPr id="24" name="Straight Arrow Connector 23"/>
          <p:cNvCxnSpPr/>
          <p:nvPr/>
        </p:nvCxnSpPr>
        <p:spPr>
          <a:xfrm flipH="1">
            <a:off x="7332729" y="5678991"/>
            <a:ext cx="65542" cy="360880"/>
          </a:xfrm>
          <a:prstGeom prst="straightConnector1">
            <a:avLst/>
          </a:prstGeom>
          <a:ln w="12700" cmpd="sng">
            <a:solidFill>
              <a:srgbClr val="4F81BD"/>
            </a:solidFill>
            <a:headEnd type="none"/>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0" y="6858000"/>
            <a:ext cx="16896009" cy="369332"/>
          </a:xfrm>
          <a:prstGeom prst="rect">
            <a:avLst/>
          </a:prstGeom>
          <a:noFill/>
        </p:spPr>
        <p:txBody>
          <a:bodyPr wrap="none" rtlCol="0">
            <a:spAutoFit/>
          </a:bodyPr>
          <a:lstStyle/>
          <a:p>
            <a:r>
              <a:rPr lang="en-US" dirty="0"/>
              <a:t> \text{1: ``Sam drops apple''}\</a:t>
            </a:r>
            <a:r>
              <a:rPr lang="en-US" dirty="0" err="1"/>
              <a:t>rightarrow</a:t>
            </a:r>
            <a:r>
              <a:rPr lang="en-US" dirty="0"/>
              <a:t> v_\text{{\color{Red} Sam}} + v_\text{{\color{Red} drops}} + v_\text{{\color{Red} apple}} + v_\text{{\color{</a:t>
            </a:r>
            <a:r>
              <a:rPr lang="en-US" dirty="0" err="1"/>
              <a:t>DarkGreen</a:t>
            </a:r>
            <a:r>
              <a:rPr lang="en-US" dirty="0"/>
              <a:t>} 1}} = m_1 </a:t>
            </a:r>
          </a:p>
        </p:txBody>
      </p:sp>
      <p:pic>
        <p:nvPicPr>
          <p:cNvPr id="37" name="Picture 36" descr="gif.g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56512" y="2905185"/>
            <a:ext cx="6191814" cy="304017"/>
          </a:xfrm>
          <a:prstGeom prst="rect">
            <a:avLst/>
          </a:prstGeom>
        </p:spPr>
      </p:pic>
      <p:sp>
        <p:nvSpPr>
          <p:cNvPr id="22" name="Rounded Rectangle 21"/>
          <p:cNvSpPr/>
          <p:nvPr/>
        </p:nvSpPr>
        <p:spPr>
          <a:xfrm>
            <a:off x="6672026" y="2754153"/>
            <a:ext cx="2014773" cy="993129"/>
          </a:xfrm>
          <a:prstGeom prst="roundRect">
            <a:avLst>
              <a:gd name="adj" fmla="val 6986"/>
            </a:avLst>
          </a:prstGeom>
          <a:solidFill>
            <a:schemeClr val="accent1">
              <a:lumMod val="20000"/>
              <a:lumOff val="80000"/>
            </a:schemeClr>
          </a:solidFill>
          <a:ln w="1270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3" name="Group 2"/>
          <p:cNvGrpSpPr/>
          <p:nvPr/>
        </p:nvGrpSpPr>
        <p:grpSpPr>
          <a:xfrm>
            <a:off x="769752" y="5003536"/>
            <a:ext cx="6820203" cy="1401658"/>
            <a:chOff x="769752" y="5003536"/>
            <a:chExt cx="6820203" cy="1401658"/>
          </a:xfrm>
        </p:grpSpPr>
        <p:sp>
          <p:nvSpPr>
            <p:cNvPr id="27" name="Oval 26"/>
            <p:cNvSpPr/>
            <p:nvPr/>
          </p:nvSpPr>
          <p:spPr>
            <a:xfrm>
              <a:off x="769752" y="5003536"/>
              <a:ext cx="513167" cy="1401658"/>
            </a:xfrm>
            <a:prstGeom prst="ellipse">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Oval 27"/>
            <p:cNvSpPr/>
            <p:nvPr/>
          </p:nvSpPr>
          <p:spPr>
            <a:xfrm>
              <a:off x="7076788" y="5897680"/>
              <a:ext cx="513167" cy="493390"/>
            </a:xfrm>
            <a:prstGeom prst="ellipse">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5" name="Picture 4"/>
          <p:cNvPicPr>
            <a:picLocks noChangeAspect="1"/>
          </p:cNvPicPr>
          <p:nvPr/>
        </p:nvPicPr>
        <p:blipFill>
          <a:blip r:embed="rId4"/>
          <a:stretch>
            <a:fillRect/>
          </a:stretch>
        </p:blipFill>
        <p:spPr>
          <a:xfrm>
            <a:off x="952548" y="6025603"/>
            <a:ext cx="7259320" cy="304800"/>
          </a:xfrm>
          <a:prstGeom prst="rect">
            <a:avLst/>
          </a:prstGeom>
        </p:spPr>
      </p:pic>
      <p:pic>
        <p:nvPicPr>
          <p:cNvPr id="6" name="Picture 5"/>
          <p:cNvPicPr>
            <a:picLocks noChangeAspect="1"/>
          </p:cNvPicPr>
          <p:nvPr/>
        </p:nvPicPr>
        <p:blipFill>
          <a:blip r:embed="rId5"/>
          <a:stretch>
            <a:fillRect/>
          </a:stretch>
        </p:blipFill>
        <p:spPr>
          <a:xfrm>
            <a:off x="939720" y="5618978"/>
            <a:ext cx="3286760" cy="223520"/>
          </a:xfrm>
          <a:prstGeom prst="rect">
            <a:avLst/>
          </a:prstGeom>
        </p:spPr>
      </p:pic>
      <p:pic>
        <p:nvPicPr>
          <p:cNvPr id="7" name="Picture 6"/>
          <p:cNvPicPr>
            <a:picLocks noChangeAspect="1"/>
          </p:cNvPicPr>
          <p:nvPr/>
        </p:nvPicPr>
        <p:blipFill>
          <a:blip r:embed="rId6"/>
          <a:stretch>
            <a:fillRect/>
          </a:stretch>
        </p:blipFill>
        <p:spPr>
          <a:xfrm>
            <a:off x="952548" y="5189876"/>
            <a:ext cx="3423920" cy="284480"/>
          </a:xfrm>
          <a:prstGeom prst="rect">
            <a:avLst/>
          </a:prstGeom>
        </p:spPr>
      </p:pic>
      <p:sp>
        <p:nvSpPr>
          <p:cNvPr id="31" name="Rectangle 30"/>
          <p:cNvSpPr/>
          <p:nvPr/>
        </p:nvSpPr>
        <p:spPr>
          <a:xfrm>
            <a:off x="0" y="4387970"/>
            <a:ext cx="9061766" cy="221612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2006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726" y="107576"/>
            <a:ext cx="8501747" cy="1336956"/>
          </a:xfrm>
        </p:spPr>
        <p:txBody>
          <a:bodyPr/>
          <a:lstStyle/>
          <a:p>
            <a:r>
              <a:rPr lang="en-US" dirty="0"/>
              <a:t>Positional Encoding of Words</a:t>
            </a:r>
          </a:p>
        </p:txBody>
      </p:sp>
      <p:sp>
        <p:nvSpPr>
          <p:cNvPr id="3" name="TextBox 2"/>
          <p:cNvSpPr txBox="1"/>
          <p:nvPr/>
        </p:nvSpPr>
        <p:spPr>
          <a:xfrm>
            <a:off x="654288" y="1795867"/>
            <a:ext cx="8172190" cy="4832093"/>
          </a:xfrm>
          <a:prstGeom prst="rect">
            <a:avLst/>
          </a:prstGeom>
          <a:noFill/>
        </p:spPr>
        <p:txBody>
          <a:bodyPr wrap="square" rtlCol="0">
            <a:spAutoFit/>
          </a:bodyPr>
          <a:lstStyle/>
          <a:p>
            <a:r>
              <a:rPr lang="en-US" sz="2800" b="1" dirty="0"/>
              <a:t>Representation of inputs and memories could use all kinds of encodings:  </a:t>
            </a:r>
            <a:r>
              <a:rPr lang="en-US" sz="2800" dirty="0"/>
              <a:t>bag of words,  RNN style reading at word or character level, etc. </a:t>
            </a:r>
          </a:p>
          <a:p>
            <a:endParaRPr lang="en-US" sz="2800" dirty="0"/>
          </a:p>
          <a:p>
            <a:r>
              <a:rPr lang="en-US" sz="2800" b="1" dirty="0"/>
              <a:t>We also built a positional encoding variant:</a:t>
            </a:r>
          </a:p>
          <a:p>
            <a:r>
              <a:rPr lang="en-US" sz="2800" dirty="0">
                <a:solidFill>
                  <a:srgbClr val="3366FF"/>
                </a:solidFill>
              </a:rPr>
              <a:t>Words are represented by vectors as before.</a:t>
            </a:r>
          </a:p>
          <a:p>
            <a:r>
              <a:rPr lang="en-US" sz="2800" dirty="0">
                <a:solidFill>
                  <a:srgbClr val="3366FF"/>
                </a:solidFill>
              </a:rPr>
              <a:t>But instead of a bag, position is modeled by a multiplicative term on each word vector with weights depending on the position in the sentence.</a:t>
            </a:r>
          </a:p>
        </p:txBody>
      </p:sp>
    </p:spTree>
    <p:extLst>
      <p:ext uri="{BB962C8B-B14F-4D97-AF65-F5344CB8AC3E}">
        <p14:creationId xmlns:p14="http://schemas.microsoft.com/office/powerpoint/2010/main" val="468891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2497498773"/>
              </p:ext>
            </p:extLst>
          </p:nvPr>
        </p:nvGraphicFramePr>
        <p:xfrm>
          <a:off x="771521" y="496193"/>
          <a:ext cx="7608378" cy="5734992"/>
        </p:xfrm>
        <a:graphic>
          <a:graphicData uri="http://schemas.openxmlformats.org/drawingml/2006/table">
            <a:tbl>
              <a:tblPr firstRow="1" bandRow="1">
                <a:tableStyleId>{21E4AEA4-8DFA-4A89-87EB-49C32662AFE0}</a:tableStyleId>
              </a:tblPr>
              <a:tblGrid>
                <a:gridCol w="2563821">
                  <a:extLst>
                    <a:ext uri="{9D8B030D-6E8A-4147-A177-3AD203B41FA5}">
                      <a16:colId xmlns:a16="http://schemas.microsoft.com/office/drawing/2014/main" val="20000"/>
                    </a:ext>
                  </a:extLst>
                </a:gridCol>
                <a:gridCol w="949564">
                  <a:extLst>
                    <a:ext uri="{9D8B030D-6E8A-4147-A177-3AD203B41FA5}">
                      <a16:colId xmlns:a16="http://schemas.microsoft.com/office/drawing/2014/main" val="20001"/>
                    </a:ext>
                  </a:extLst>
                </a:gridCol>
                <a:gridCol w="795259">
                  <a:extLst>
                    <a:ext uri="{9D8B030D-6E8A-4147-A177-3AD203B41FA5}">
                      <a16:colId xmlns:a16="http://schemas.microsoft.com/office/drawing/2014/main" val="20002"/>
                    </a:ext>
                  </a:extLst>
                </a:gridCol>
                <a:gridCol w="1127607">
                  <a:extLst>
                    <a:ext uri="{9D8B030D-6E8A-4147-A177-3AD203B41FA5}">
                      <a16:colId xmlns:a16="http://schemas.microsoft.com/office/drawing/2014/main" val="20003"/>
                    </a:ext>
                  </a:extLst>
                </a:gridCol>
                <a:gridCol w="997041">
                  <a:extLst>
                    <a:ext uri="{9D8B030D-6E8A-4147-A177-3AD203B41FA5}">
                      <a16:colId xmlns:a16="http://schemas.microsoft.com/office/drawing/2014/main" val="20004"/>
                    </a:ext>
                  </a:extLst>
                </a:gridCol>
                <a:gridCol w="1175086">
                  <a:extLst>
                    <a:ext uri="{9D8B030D-6E8A-4147-A177-3AD203B41FA5}">
                      <a16:colId xmlns:a16="http://schemas.microsoft.com/office/drawing/2014/main" val="20005"/>
                    </a:ext>
                  </a:extLst>
                </a:gridCol>
              </a:tblGrid>
              <a:tr h="112979">
                <a:tc>
                  <a:txBody>
                    <a:bodyPr/>
                    <a:lstStyle/>
                    <a:p>
                      <a:r>
                        <a:rPr lang="en-US" sz="1500" dirty="0"/>
                        <a:t>TASK</a:t>
                      </a:r>
                    </a:p>
                  </a:txBody>
                  <a:tcPr marL="64294" marR="64294" marT="38576" marB="38576"/>
                </a:tc>
                <a:tc>
                  <a:txBody>
                    <a:bodyPr/>
                    <a:lstStyle/>
                    <a:p>
                      <a:pPr algn="ctr"/>
                      <a:r>
                        <a:rPr lang="en-US" sz="1500" dirty="0"/>
                        <a:t>N-grams</a:t>
                      </a:r>
                    </a:p>
                  </a:txBody>
                  <a:tcPr marL="64294" marR="64294" marT="38576" marB="38576"/>
                </a:tc>
                <a:tc>
                  <a:txBody>
                    <a:bodyPr/>
                    <a:lstStyle/>
                    <a:p>
                      <a:pPr algn="ctr"/>
                      <a:r>
                        <a:rPr lang="en-US" sz="1500" dirty="0"/>
                        <a:t>LSTMs</a:t>
                      </a:r>
                    </a:p>
                  </a:txBody>
                  <a:tcPr marL="64294" marR="64294" marT="38576" marB="38576"/>
                </a:tc>
                <a:tc>
                  <a:txBody>
                    <a:bodyPr/>
                    <a:lstStyle/>
                    <a:p>
                      <a:pPr algn="ctr"/>
                      <a:r>
                        <a:rPr lang="en-US" sz="1500" dirty="0"/>
                        <a:t>MemN2N</a:t>
                      </a:r>
                    </a:p>
                  </a:txBody>
                  <a:tcPr marL="64294" marR="64294" marT="38576" marB="38576"/>
                </a:tc>
                <a:tc>
                  <a:txBody>
                    <a:bodyPr/>
                    <a:lstStyle/>
                    <a:p>
                      <a:pPr algn="ctr"/>
                      <a:r>
                        <a:rPr lang="en-US" sz="1500" dirty="0"/>
                        <a:t>Memory Networks</a:t>
                      </a:r>
                    </a:p>
                  </a:txBody>
                  <a:tcPr marL="64294" marR="64294" marT="38576" marB="38576"/>
                </a:tc>
                <a:tc>
                  <a:txBody>
                    <a:bodyPr/>
                    <a:lstStyle/>
                    <a:p>
                      <a:pPr algn="ctr"/>
                      <a:r>
                        <a:rPr lang="en-US" sz="1500" dirty="0" err="1"/>
                        <a:t>StructSVM+coref+srl</a:t>
                      </a:r>
                      <a:endParaRPr lang="en-US" sz="1500" dirty="0"/>
                    </a:p>
                  </a:txBody>
                  <a:tcPr marL="64294" marR="64294" marT="38576" marB="38576"/>
                </a:tc>
                <a:extLst>
                  <a:ext uri="{0D108BD9-81ED-4DB2-BD59-A6C34878D82A}">
                    <a16:rowId xmlns:a16="http://schemas.microsoft.com/office/drawing/2014/main" val="10000"/>
                  </a:ext>
                </a:extLst>
              </a:tr>
              <a:tr h="257175">
                <a:tc>
                  <a:txBody>
                    <a:bodyPr/>
                    <a:lstStyle/>
                    <a:p>
                      <a:r>
                        <a:rPr lang="en-US" sz="1200" dirty="0"/>
                        <a:t>T1. Single</a:t>
                      </a:r>
                      <a:r>
                        <a:rPr lang="en-US" sz="1200" baseline="0" dirty="0"/>
                        <a:t> supporting fact</a:t>
                      </a:r>
                      <a:endParaRPr lang="en-US" sz="1200" dirty="0"/>
                    </a:p>
                  </a:txBody>
                  <a:tcPr marL="64294" marR="64294" marT="38576" marB="38576"/>
                </a:tc>
                <a:tc>
                  <a:txBody>
                    <a:bodyPr/>
                    <a:lstStyle/>
                    <a:p>
                      <a:pPr algn="ctr"/>
                      <a:r>
                        <a:rPr lang="en-US" sz="1200" dirty="0">
                          <a:solidFill>
                            <a:srgbClr val="FF0000"/>
                          </a:solidFill>
                        </a:rPr>
                        <a:t>36</a:t>
                      </a:r>
                    </a:p>
                  </a:txBody>
                  <a:tcPr marL="64294" marR="64294" marT="38576" marB="38576"/>
                </a:tc>
                <a:tc>
                  <a:txBody>
                    <a:bodyPr/>
                    <a:lstStyle/>
                    <a:p>
                      <a:pPr algn="ctr"/>
                      <a:r>
                        <a:rPr lang="en-US" sz="1200" dirty="0">
                          <a:solidFill>
                            <a:srgbClr val="FF0000"/>
                          </a:solidFill>
                        </a:rPr>
                        <a:t>50</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01"/>
                  </a:ext>
                </a:extLst>
              </a:tr>
              <a:tr h="257175">
                <a:tc>
                  <a:txBody>
                    <a:bodyPr/>
                    <a:lstStyle/>
                    <a:p>
                      <a:r>
                        <a:rPr lang="en-US" sz="1200" dirty="0"/>
                        <a:t>T2. Two supporting</a:t>
                      </a:r>
                      <a:r>
                        <a:rPr lang="en-US" sz="1200" baseline="0" dirty="0"/>
                        <a:t> facts</a:t>
                      </a:r>
                      <a:endParaRPr lang="en-US" sz="1200" dirty="0"/>
                    </a:p>
                  </a:txBody>
                  <a:tcPr marL="64294" marR="64294" marT="38576" marB="38576"/>
                </a:tc>
                <a:tc>
                  <a:txBody>
                    <a:bodyPr/>
                    <a:lstStyle/>
                    <a:p>
                      <a:pPr algn="ctr"/>
                      <a:r>
                        <a:rPr lang="en-US" sz="1200" dirty="0">
                          <a:solidFill>
                            <a:srgbClr val="FF0000"/>
                          </a:solidFill>
                        </a:rPr>
                        <a:t>2</a:t>
                      </a:r>
                    </a:p>
                  </a:txBody>
                  <a:tcPr marL="64294" marR="64294" marT="38576" marB="38576"/>
                </a:tc>
                <a:tc>
                  <a:txBody>
                    <a:bodyPr/>
                    <a:lstStyle/>
                    <a:p>
                      <a:pPr algn="ctr"/>
                      <a:r>
                        <a:rPr lang="en-US" sz="1200" dirty="0">
                          <a:solidFill>
                            <a:srgbClr val="FF0000"/>
                          </a:solidFill>
                        </a:rPr>
                        <a:t>20</a:t>
                      </a:r>
                    </a:p>
                  </a:txBody>
                  <a:tcPr marL="64294" marR="64294" marT="38576" marB="38576"/>
                </a:tc>
                <a:tc>
                  <a:txBody>
                    <a:bodyPr/>
                    <a:lstStyle/>
                    <a:p>
                      <a:pPr algn="ctr"/>
                      <a:r>
                        <a:rPr lang="en-US" sz="1200" dirty="0">
                          <a:solidFill>
                            <a:srgbClr val="FF0000"/>
                          </a:solidFill>
                        </a:rPr>
                        <a:t>87</a:t>
                      </a:r>
                    </a:p>
                  </a:txBody>
                  <a:tcPr marL="64294" marR="64294" marT="38576" marB="38576"/>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algn="ctr"/>
                      <a:r>
                        <a:rPr lang="en-US" sz="1200" dirty="0">
                          <a:solidFill>
                            <a:srgbClr val="FF0000"/>
                          </a:solidFill>
                        </a:rPr>
                        <a:t>74</a:t>
                      </a:r>
                    </a:p>
                  </a:txBody>
                  <a:tcPr marL="64294" marR="64294" marT="38576" marB="38576">
                    <a:solidFill>
                      <a:schemeClr val="bg1">
                        <a:lumMod val="95000"/>
                      </a:schemeClr>
                    </a:solidFill>
                  </a:tcPr>
                </a:tc>
                <a:extLst>
                  <a:ext uri="{0D108BD9-81ED-4DB2-BD59-A6C34878D82A}">
                    <a16:rowId xmlns:a16="http://schemas.microsoft.com/office/drawing/2014/main" val="10002"/>
                  </a:ext>
                </a:extLst>
              </a:tr>
              <a:tr h="257175">
                <a:tc>
                  <a:txBody>
                    <a:bodyPr/>
                    <a:lstStyle/>
                    <a:p>
                      <a:r>
                        <a:rPr lang="en-US" sz="1200" dirty="0"/>
                        <a:t>T3. Three</a:t>
                      </a:r>
                      <a:r>
                        <a:rPr lang="en-US" sz="1200" baseline="0" dirty="0"/>
                        <a:t> supporting facts</a:t>
                      </a:r>
                      <a:endParaRPr lang="en-US" sz="1200" dirty="0"/>
                    </a:p>
                  </a:txBody>
                  <a:tcPr marL="64294" marR="64294" marT="38576" marB="38576"/>
                </a:tc>
                <a:tc>
                  <a:txBody>
                    <a:bodyPr/>
                    <a:lstStyle/>
                    <a:p>
                      <a:pPr algn="ctr"/>
                      <a:r>
                        <a:rPr lang="en-US" sz="1200" dirty="0">
                          <a:solidFill>
                            <a:srgbClr val="FF0000"/>
                          </a:solidFill>
                        </a:rPr>
                        <a:t>7</a:t>
                      </a:r>
                    </a:p>
                  </a:txBody>
                  <a:tcPr marL="64294" marR="64294" marT="38576" marB="38576"/>
                </a:tc>
                <a:tc>
                  <a:txBody>
                    <a:bodyPr/>
                    <a:lstStyle/>
                    <a:p>
                      <a:pPr algn="ctr"/>
                      <a:r>
                        <a:rPr lang="en-US" sz="1200" dirty="0">
                          <a:solidFill>
                            <a:srgbClr val="FF0000"/>
                          </a:solidFill>
                        </a:rPr>
                        <a:t>20</a:t>
                      </a:r>
                    </a:p>
                  </a:txBody>
                  <a:tcPr marL="64294" marR="64294" marT="38576" marB="38576"/>
                </a:tc>
                <a:tc>
                  <a:txBody>
                    <a:bodyPr/>
                    <a:lstStyle/>
                    <a:p>
                      <a:pPr algn="ctr"/>
                      <a:r>
                        <a:rPr lang="en-US" sz="1200" dirty="0">
                          <a:solidFill>
                            <a:srgbClr val="FF0000"/>
                          </a:solidFill>
                        </a:rPr>
                        <a:t>60</a:t>
                      </a:r>
                    </a:p>
                  </a:txBody>
                  <a:tcPr marL="64294" marR="64294" marT="38576" marB="38576"/>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algn="ctr"/>
                      <a:r>
                        <a:rPr lang="en-US" sz="1200" dirty="0">
                          <a:solidFill>
                            <a:srgbClr val="FF0000"/>
                          </a:solidFill>
                        </a:rPr>
                        <a:t>17</a:t>
                      </a:r>
                    </a:p>
                  </a:txBody>
                  <a:tcPr marL="64294" marR="64294" marT="38576" marB="38576">
                    <a:solidFill>
                      <a:schemeClr val="bg1">
                        <a:lumMod val="85000"/>
                      </a:schemeClr>
                    </a:solidFill>
                  </a:tcPr>
                </a:tc>
                <a:extLst>
                  <a:ext uri="{0D108BD9-81ED-4DB2-BD59-A6C34878D82A}">
                    <a16:rowId xmlns:a16="http://schemas.microsoft.com/office/drawing/2014/main" val="10003"/>
                  </a:ext>
                </a:extLst>
              </a:tr>
              <a:tr h="257175">
                <a:tc>
                  <a:txBody>
                    <a:bodyPr/>
                    <a:lstStyle/>
                    <a:p>
                      <a:r>
                        <a:rPr lang="en-US" sz="1200" dirty="0"/>
                        <a:t>T4. Two</a:t>
                      </a:r>
                      <a:r>
                        <a:rPr lang="en-US" sz="1200" baseline="0" dirty="0"/>
                        <a:t> arguments relations</a:t>
                      </a:r>
                      <a:endParaRPr lang="en-US" sz="1200" dirty="0"/>
                    </a:p>
                  </a:txBody>
                  <a:tcPr marL="64294" marR="64294" marT="38576" marB="38576"/>
                </a:tc>
                <a:tc>
                  <a:txBody>
                    <a:bodyPr/>
                    <a:lstStyle/>
                    <a:p>
                      <a:pPr algn="ctr"/>
                      <a:r>
                        <a:rPr lang="en-US" sz="1200" dirty="0">
                          <a:solidFill>
                            <a:srgbClr val="FF0000"/>
                          </a:solidFill>
                        </a:rPr>
                        <a:t>50</a:t>
                      </a:r>
                    </a:p>
                  </a:txBody>
                  <a:tcPr marL="64294" marR="64294" marT="38576" marB="38576"/>
                </a:tc>
                <a:tc>
                  <a:txBody>
                    <a:bodyPr/>
                    <a:lstStyle/>
                    <a:p>
                      <a:pPr algn="ctr"/>
                      <a:r>
                        <a:rPr lang="en-US" sz="1200" dirty="0">
                          <a:solidFill>
                            <a:srgbClr val="FF0000"/>
                          </a:solidFill>
                        </a:rPr>
                        <a:t>61</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04"/>
                  </a:ext>
                </a:extLst>
              </a:tr>
              <a:tr h="257175">
                <a:tc>
                  <a:txBody>
                    <a:bodyPr/>
                    <a:lstStyle/>
                    <a:p>
                      <a:r>
                        <a:rPr lang="en-US" sz="1200" dirty="0"/>
                        <a:t>T5. Three arguments</a:t>
                      </a:r>
                      <a:r>
                        <a:rPr lang="en-US" sz="1200" baseline="0" dirty="0"/>
                        <a:t> relations</a:t>
                      </a:r>
                      <a:endParaRPr lang="en-US" sz="1200" dirty="0"/>
                    </a:p>
                  </a:txBody>
                  <a:tcPr marL="64294" marR="64294" marT="38576" marB="38576"/>
                </a:tc>
                <a:tc>
                  <a:txBody>
                    <a:bodyPr/>
                    <a:lstStyle/>
                    <a:p>
                      <a:pPr algn="ctr"/>
                      <a:r>
                        <a:rPr lang="en-US" sz="1200" dirty="0">
                          <a:solidFill>
                            <a:srgbClr val="FF0000"/>
                          </a:solidFill>
                        </a:rPr>
                        <a:t>20</a:t>
                      </a:r>
                    </a:p>
                  </a:txBody>
                  <a:tcPr marL="64294" marR="64294" marT="38576" marB="38576"/>
                </a:tc>
                <a:tc>
                  <a:txBody>
                    <a:bodyPr/>
                    <a:lstStyle/>
                    <a:p>
                      <a:pPr algn="ctr"/>
                      <a:r>
                        <a:rPr lang="en-US" sz="1200" dirty="0">
                          <a:solidFill>
                            <a:srgbClr val="FF0000"/>
                          </a:solidFill>
                        </a:rPr>
                        <a:t>70</a:t>
                      </a:r>
                    </a:p>
                  </a:txBody>
                  <a:tcPr marL="64294" marR="64294" marT="38576" marB="38576"/>
                </a:tc>
                <a:tc>
                  <a:txBody>
                    <a:bodyPr/>
                    <a:lstStyle/>
                    <a:p>
                      <a:pPr algn="ctr"/>
                      <a:r>
                        <a:rPr lang="en-US" sz="1200" dirty="0">
                          <a:solidFill>
                            <a:srgbClr val="FF0000"/>
                          </a:solidFill>
                        </a:rPr>
                        <a:t>87</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FF0000"/>
                          </a:solidFill>
                        </a:rPr>
                        <a:t>83</a:t>
                      </a:r>
                    </a:p>
                  </a:txBody>
                  <a:tcPr marL="64294" marR="64294" marT="38576" marB="38576">
                    <a:solidFill>
                      <a:schemeClr val="bg1">
                        <a:lumMod val="85000"/>
                      </a:schemeClr>
                    </a:solidFill>
                  </a:tcPr>
                </a:tc>
                <a:extLst>
                  <a:ext uri="{0D108BD9-81ED-4DB2-BD59-A6C34878D82A}">
                    <a16:rowId xmlns:a16="http://schemas.microsoft.com/office/drawing/2014/main" val="10005"/>
                  </a:ext>
                </a:extLst>
              </a:tr>
              <a:tr h="257175">
                <a:tc>
                  <a:txBody>
                    <a:bodyPr/>
                    <a:lstStyle/>
                    <a:p>
                      <a:r>
                        <a:rPr lang="en-US" sz="1200" dirty="0"/>
                        <a:t>T6. Yes/no</a:t>
                      </a:r>
                      <a:r>
                        <a:rPr lang="en-US" sz="1200" baseline="0" dirty="0"/>
                        <a:t> questions</a:t>
                      </a:r>
                      <a:endParaRPr lang="en-US" sz="1200" dirty="0"/>
                    </a:p>
                  </a:txBody>
                  <a:tcPr marL="64294" marR="64294" marT="38576" marB="38576"/>
                </a:tc>
                <a:tc>
                  <a:txBody>
                    <a:bodyPr/>
                    <a:lstStyle/>
                    <a:p>
                      <a:pPr algn="ctr"/>
                      <a:r>
                        <a:rPr lang="en-US" sz="1200" dirty="0">
                          <a:solidFill>
                            <a:srgbClr val="FF0000"/>
                          </a:solidFill>
                        </a:rPr>
                        <a:t>49</a:t>
                      </a:r>
                    </a:p>
                  </a:txBody>
                  <a:tcPr marL="64294" marR="64294" marT="38576" marB="38576"/>
                </a:tc>
                <a:tc>
                  <a:txBody>
                    <a:bodyPr/>
                    <a:lstStyle/>
                    <a:p>
                      <a:pPr algn="ctr"/>
                      <a:r>
                        <a:rPr lang="en-US" sz="1200" dirty="0">
                          <a:solidFill>
                            <a:srgbClr val="FF0000"/>
                          </a:solidFill>
                        </a:rPr>
                        <a:t>48</a:t>
                      </a:r>
                    </a:p>
                  </a:txBody>
                  <a:tcPr marL="64294" marR="64294" marT="38576" marB="38576"/>
                </a:tc>
                <a:tc>
                  <a:txBody>
                    <a:bodyPr/>
                    <a:lstStyle/>
                    <a:p>
                      <a:pPr algn="ctr"/>
                      <a:r>
                        <a:rPr lang="en-US" sz="1200" dirty="0">
                          <a:solidFill>
                            <a:srgbClr val="FF0000"/>
                          </a:solidFill>
                        </a:rPr>
                        <a:t>92</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06"/>
                  </a:ext>
                </a:extLst>
              </a:tr>
              <a:tr h="257175">
                <a:tc>
                  <a:txBody>
                    <a:bodyPr/>
                    <a:lstStyle/>
                    <a:p>
                      <a:r>
                        <a:rPr lang="en-US" sz="1200" dirty="0"/>
                        <a:t>T7. Counting</a:t>
                      </a:r>
                    </a:p>
                  </a:txBody>
                  <a:tcPr marL="64294" marR="64294" marT="38576" marB="38576"/>
                </a:tc>
                <a:tc>
                  <a:txBody>
                    <a:bodyPr/>
                    <a:lstStyle/>
                    <a:p>
                      <a:pPr algn="ctr"/>
                      <a:r>
                        <a:rPr lang="en-US" sz="1200" dirty="0">
                          <a:solidFill>
                            <a:srgbClr val="FF0000"/>
                          </a:solidFill>
                        </a:rPr>
                        <a:t>52</a:t>
                      </a:r>
                    </a:p>
                  </a:txBody>
                  <a:tcPr marL="64294" marR="64294" marT="38576" marB="38576"/>
                </a:tc>
                <a:tc>
                  <a:txBody>
                    <a:bodyPr/>
                    <a:lstStyle/>
                    <a:p>
                      <a:pPr algn="ctr"/>
                      <a:r>
                        <a:rPr lang="en-US" sz="1200" dirty="0">
                          <a:solidFill>
                            <a:srgbClr val="FF0000"/>
                          </a:solidFill>
                        </a:rPr>
                        <a:t>49</a:t>
                      </a:r>
                    </a:p>
                  </a:txBody>
                  <a:tcPr marL="64294" marR="64294" marT="38576" marB="38576"/>
                </a:tc>
                <a:tc>
                  <a:txBody>
                    <a:bodyPr/>
                    <a:lstStyle/>
                    <a:p>
                      <a:pPr algn="ctr"/>
                      <a:r>
                        <a:rPr lang="en-US" sz="1200" dirty="0">
                          <a:solidFill>
                            <a:srgbClr val="FF0000"/>
                          </a:solidFill>
                        </a:rPr>
                        <a:t>83</a:t>
                      </a:r>
                    </a:p>
                  </a:txBody>
                  <a:tcPr marL="64294" marR="64294" marT="38576" marB="38576"/>
                </a:tc>
                <a:tc>
                  <a:txBody>
                    <a:bodyPr/>
                    <a:lstStyle/>
                    <a:p>
                      <a:pPr algn="ctr"/>
                      <a:r>
                        <a:rPr lang="en-US" sz="1200" dirty="0">
                          <a:solidFill>
                            <a:srgbClr val="FF0000"/>
                          </a:solidFill>
                        </a:rPr>
                        <a:t>85</a:t>
                      </a:r>
                    </a:p>
                  </a:txBody>
                  <a:tcPr marL="64294" marR="64294" marT="38576" marB="38576"/>
                </a:tc>
                <a:tc>
                  <a:txBody>
                    <a:bodyPr/>
                    <a:lstStyle/>
                    <a:p>
                      <a:pPr algn="ctr"/>
                      <a:r>
                        <a:rPr lang="en-US" sz="1200" dirty="0">
                          <a:solidFill>
                            <a:srgbClr val="FF0000"/>
                          </a:solidFill>
                        </a:rPr>
                        <a:t>69</a:t>
                      </a:r>
                    </a:p>
                  </a:txBody>
                  <a:tcPr marL="64294" marR="64294" marT="38576" marB="38576"/>
                </a:tc>
                <a:extLst>
                  <a:ext uri="{0D108BD9-81ED-4DB2-BD59-A6C34878D82A}">
                    <a16:rowId xmlns:a16="http://schemas.microsoft.com/office/drawing/2014/main" val="10007"/>
                  </a:ext>
                </a:extLst>
              </a:tr>
              <a:tr h="257175">
                <a:tc>
                  <a:txBody>
                    <a:bodyPr/>
                    <a:lstStyle/>
                    <a:p>
                      <a:r>
                        <a:rPr lang="en-US" sz="1200" dirty="0"/>
                        <a:t>T8. Sets</a:t>
                      </a:r>
                    </a:p>
                  </a:txBody>
                  <a:tcPr marL="64294" marR="64294" marT="38576" marB="38576"/>
                </a:tc>
                <a:tc>
                  <a:txBody>
                    <a:bodyPr/>
                    <a:lstStyle/>
                    <a:p>
                      <a:pPr algn="ctr"/>
                      <a:r>
                        <a:rPr lang="en-US" sz="1200" dirty="0">
                          <a:solidFill>
                            <a:srgbClr val="FF0000"/>
                          </a:solidFill>
                        </a:rPr>
                        <a:t>40</a:t>
                      </a:r>
                    </a:p>
                  </a:txBody>
                  <a:tcPr marL="64294" marR="64294" marT="38576" marB="38576"/>
                </a:tc>
                <a:tc>
                  <a:txBody>
                    <a:bodyPr/>
                    <a:lstStyle/>
                    <a:p>
                      <a:pPr algn="ctr"/>
                      <a:r>
                        <a:rPr lang="en-US" sz="1200" dirty="0">
                          <a:solidFill>
                            <a:srgbClr val="FF0000"/>
                          </a:solidFill>
                        </a:rPr>
                        <a:t>45</a:t>
                      </a:r>
                    </a:p>
                  </a:txBody>
                  <a:tcPr marL="64294" marR="64294" marT="38576" marB="38576"/>
                </a:tc>
                <a:tc>
                  <a:txBody>
                    <a:bodyPr/>
                    <a:lstStyle/>
                    <a:p>
                      <a:pPr algn="ctr"/>
                      <a:r>
                        <a:rPr lang="en-US" sz="1200" dirty="0">
                          <a:solidFill>
                            <a:srgbClr val="FF0000"/>
                          </a:solidFill>
                        </a:rPr>
                        <a:t>90</a:t>
                      </a:r>
                    </a:p>
                  </a:txBody>
                  <a:tcPr marL="64294" marR="64294" marT="38576" marB="38576"/>
                </a:tc>
                <a:tc>
                  <a:txBody>
                    <a:bodyPr/>
                    <a:lstStyle/>
                    <a:p>
                      <a:pPr algn="ctr"/>
                      <a:r>
                        <a:rPr lang="en-US" sz="1200" dirty="0">
                          <a:solidFill>
                            <a:srgbClr val="FF0000"/>
                          </a:solidFill>
                        </a:rPr>
                        <a:t>91</a:t>
                      </a:r>
                    </a:p>
                  </a:txBody>
                  <a:tcPr marL="64294" marR="64294" marT="38576" marB="38576"/>
                </a:tc>
                <a:tc>
                  <a:txBody>
                    <a:bodyPr/>
                    <a:lstStyle/>
                    <a:p>
                      <a:pPr algn="ctr"/>
                      <a:r>
                        <a:rPr lang="en-US" sz="1200" dirty="0">
                          <a:solidFill>
                            <a:srgbClr val="FF0000"/>
                          </a:solidFill>
                        </a:rPr>
                        <a:t>70</a:t>
                      </a:r>
                    </a:p>
                  </a:txBody>
                  <a:tcPr marL="64294" marR="64294" marT="38576" marB="38576"/>
                </a:tc>
                <a:extLst>
                  <a:ext uri="{0D108BD9-81ED-4DB2-BD59-A6C34878D82A}">
                    <a16:rowId xmlns:a16="http://schemas.microsoft.com/office/drawing/2014/main" val="10008"/>
                  </a:ext>
                </a:extLst>
              </a:tr>
              <a:tr h="257175">
                <a:tc>
                  <a:txBody>
                    <a:bodyPr/>
                    <a:lstStyle/>
                    <a:p>
                      <a:r>
                        <a:rPr lang="en-US" sz="1200" dirty="0"/>
                        <a:t>T9. Simple</a:t>
                      </a:r>
                      <a:r>
                        <a:rPr lang="en-US" sz="1200" baseline="0" dirty="0"/>
                        <a:t> negation</a:t>
                      </a:r>
                      <a:r>
                        <a:rPr lang="en-US" sz="1200" dirty="0"/>
                        <a:t> </a:t>
                      </a:r>
                    </a:p>
                  </a:txBody>
                  <a:tcPr marL="64294" marR="64294" marT="38576" marB="38576"/>
                </a:tc>
                <a:tc>
                  <a:txBody>
                    <a:bodyPr/>
                    <a:lstStyle/>
                    <a:p>
                      <a:pPr algn="ctr"/>
                      <a:r>
                        <a:rPr lang="en-US" sz="1200" dirty="0">
                          <a:solidFill>
                            <a:srgbClr val="FF0000"/>
                          </a:solidFill>
                        </a:rPr>
                        <a:t>62</a:t>
                      </a:r>
                    </a:p>
                  </a:txBody>
                  <a:tcPr marL="64294" marR="64294" marT="38576" marB="38576"/>
                </a:tc>
                <a:tc>
                  <a:txBody>
                    <a:bodyPr/>
                    <a:lstStyle/>
                    <a:p>
                      <a:pPr algn="ctr"/>
                      <a:r>
                        <a:rPr lang="en-US" sz="1200" dirty="0">
                          <a:solidFill>
                            <a:srgbClr val="FF0000"/>
                          </a:solidFill>
                        </a:rPr>
                        <a:t>64</a:t>
                      </a:r>
                    </a:p>
                  </a:txBody>
                  <a:tcPr marL="64294" marR="64294" marT="38576" marB="38576"/>
                </a:tc>
                <a:tc>
                  <a:txBody>
                    <a:bodyPr/>
                    <a:lstStyle/>
                    <a:p>
                      <a:pPr algn="ctr"/>
                      <a:r>
                        <a:rPr lang="en-US" sz="1200" dirty="0">
                          <a:solidFill>
                            <a:srgbClr val="FF0000"/>
                          </a:solidFill>
                        </a:rPr>
                        <a:t>87</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09"/>
                  </a:ext>
                </a:extLst>
              </a:tr>
              <a:tr h="257175">
                <a:tc>
                  <a:txBody>
                    <a:bodyPr/>
                    <a:lstStyle/>
                    <a:p>
                      <a:r>
                        <a:rPr lang="en-US" sz="1200" dirty="0"/>
                        <a:t>T10. Indefinite</a:t>
                      </a:r>
                      <a:r>
                        <a:rPr lang="en-US" sz="1200" baseline="0" dirty="0"/>
                        <a:t> knowledge</a:t>
                      </a:r>
                      <a:endParaRPr lang="en-US" sz="1200" dirty="0"/>
                    </a:p>
                  </a:txBody>
                  <a:tcPr marL="64294" marR="64294" marT="38576" marB="38576"/>
                </a:tc>
                <a:tc>
                  <a:txBody>
                    <a:bodyPr/>
                    <a:lstStyle/>
                    <a:p>
                      <a:pPr algn="ctr"/>
                      <a:r>
                        <a:rPr lang="en-US" sz="1200" dirty="0">
                          <a:solidFill>
                            <a:srgbClr val="FF0000"/>
                          </a:solidFill>
                        </a:rPr>
                        <a:t>45</a:t>
                      </a:r>
                    </a:p>
                  </a:txBody>
                  <a:tcPr marL="64294" marR="64294" marT="38576" marB="38576"/>
                </a:tc>
                <a:tc>
                  <a:txBody>
                    <a:bodyPr/>
                    <a:lstStyle/>
                    <a:p>
                      <a:pPr algn="ctr"/>
                      <a:r>
                        <a:rPr lang="en-US" sz="1200" dirty="0">
                          <a:solidFill>
                            <a:srgbClr val="FF0000"/>
                          </a:solidFill>
                        </a:rPr>
                        <a:t>44</a:t>
                      </a:r>
                    </a:p>
                  </a:txBody>
                  <a:tcPr marL="64294" marR="64294" marT="38576" marB="38576"/>
                </a:tc>
                <a:tc>
                  <a:txBody>
                    <a:bodyPr/>
                    <a:lstStyle/>
                    <a:p>
                      <a:pPr algn="ctr"/>
                      <a:r>
                        <a:rPr lang="en-US" sz="1200" dirty="0">
                          <a:solidFill>
                            <a:srgbClr val="FF0000"/>
                          </a:solidFill>
                        </a:rPr>
                        <a:t>85</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10"/>
                  </a:ext>
                </a:extLst>
              </a:tr>
              <a:tr h="257175">
                <a:tc>
                  <a:txBody>
                    <a:bodyPr/>
                    <a:lstStyle/>
                    <a:p>
                      <a:r>
                        <a:rPr lang="en-US" sz="1200" dirty="0"/>
                        <a:t>T11. Basic </a:t>
                      </a:r>
                      <a:r>
                        <a:rPr lang="en-US" sz="1200" dirty="0" err="1"/>
                        <a:t>coreference</a:t>
                      </a:r>
                      <a:endParaRPr lang="en-US" sz="1200" dirty="0"/>
                    </a:p>
                  </a:txBody>
                  <a:tcPr marL="64294" marR="64294" marT="38576" marB="38576"/>
                </a:tc>
                <a:tc>
                  <a:txBody>
                    <a:bodyPr/>
                    <a:lstStyle/>
                    <a:p>
                      <a:pPr algn="ctr"/>
                      <a:r>
                        <a:rPr lang="en-US" sz="1200" dirty="0">
                          <a:solidFill>
                            <a:srgbClr val="FF0000"/>
                          </a:solidFill>
                        </a:rPr>
                        <a:t>29</a:t>
                      </a:r>
                    </a:p>
                  </a:txBody>
                  <a:tcPr marL="64294" marR="64294" marT="38576" marB="38576"/>
                </a:tc>
                <a:tc>
                  <a:txBody>
                    <a:bodyPr/>
                    <a:lstStyle/>
                    <a:p>
                      <a:pPr algn="ctr"/>
                      <a:r>
                        <a:rPr lang="en-US" sz="1200" dirty="0">
                          <a:solidFill>
                            <a:srgbClr val="FF0000"/>
                          </a:solidFill>
                        </a:rPr>
                        <a:t>72</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11"/>
                  </a:ext>
                </a:extLst>
              </a:tr>
              <a:tr h="257175">
                <a:tc>
                  <a:txBody>
                    <a:bodyPr/>
                    <a:lstStyle/>
                    <a:p>
                      <a:r>
                        <a:rPr lang="en-US" sz="1200" dirty="0"/>
                        <a:t>T12. Conjunction</a:t>
                      </a:r>
                    </a:p>
                  </a:txBody>
                  <a:tcPr marL="64294" marR="64294" marT="38576" marB="38576"/>
                </a:tc>
                <a:tc>
                  <a:txBody>
                    <a:bodyPr/>
                    <a:lstStyle/>
                    <a:p>
                      <a:pPr algn="ctr"/>
                      <a:r>
                        <a:rPr lang="en-US" sz="1200" dirty="0">
                          <a:solidFill>
                            <a:srgbClr val="FF0000"/>
                          </a:solidFill>
                        </a:rPr>
                        <a:t>9</a:t>
                      </a:r>
                    </a:p>
                  </a:txBody>
                  <a:tcPr marL="64294" marR="64294" marT="38576" marB="38576"/>
                </a:tc>
                <a:tc>
                  <a:txBody>
                    <a:bodyPr/>
                    <a:lstStyle/>
                    <a:p>
                      <a:pPr algn="ctr"/>
                      <a:r>
                        <a:rPr lang="en-US" sz="1200" dirty="0">
                          <a:solidFill>
                            <a:srgbClr val="FF0000"/>
                          </a:solidFill>
                        </a:rPr>
                        <a:t>74</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12"/>
                  </a:ext>
                </a:extLst>
              </a:tr>
              <a:tr h="257175">
                <a:tc>
                  <a:txBody>
                    <a:bodyPr/>
                    <a:lstStyle/>
                    <a:p>
                      <a:r>
                        <a:rPr lang="en-US" sz="1200" dirty="0"/>
                        <a:t>T13. Compound</a:t>
                      </a:r>
                      <a:r>
                        <a:rPr lang="en-US" sz="1200" baseline="0" dirty="0"/>
                        <a:t> </a:t>
                      </a:r>
                      <a:r>
                        <a:rPr lang="en-US" sz="1200" baseline="0" dirty="0" err="1"/>
                        <a:t>coreference</a:t>
                      </a:r>
                      <a:endParaRPr lang="en-US" sz="1200" dirty="0"/>
                    </a:p>
                  </a:txBody>
                  <a:tcPr marL="64294" marR="64294" marT="38576" marB="38576"/>
                </a:tc>
                <a:tc>
                  <a:txBody>
                    <a:bodyPr/>
                    <a:lstStyle/>
                    <a:p>
                      <a:pPr algn="ctr"/>
                      <a:r>
                        <a:rPr lang="en-US" sz="1200" dirty="0">
                          <a:solidFill>
                            <a:srgbClr val="FF0000"/>
                          </a:solidFill>
                        </a:rPr>
                        <a:t>26</a:t>
                      </a:r>
                    </a:p>
                  </a:txBody>
                  <a:tcPr marL="64294" marR="64294" marT="38576" marB="38576"/>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13"/>
                  </a:ext>
                </a:extLst>
              </a:tr>
              <a:tr h="257175">
                <a:tc>
                  <a:txBody>
                    <a:bodyPr/>
                    <a:lstStyle/>
                    <a:p>
                      <a:r>
                        <a:rPr lang="en-US" sz="1200" dirty="0"/>
                        <a:t>T14. Time reasoning</a:t>
                      </a:r>
                    </a:p>
                  </a:txBody>
                  <a:tcPr marL="64294" marR="64294" marT="38576" marB="38576"/>
                </a:tc>
                <a:tc>
                  <a:txBody>
                    <a:bodyPr/>
                    <a:lstStyle/>
                    <a:p>
                      <a:pPr algn="ctr"/>
                      <a:r>
                        <a:rPr lang="en-US" sz="1200" dirty="0">
                          <a:solidFill>
                            <a:srgbClr val="FF0000"/>
                          </a:solidFill>
                        </a:rPr>
                        <a:t>19</a:t>
                      </a:r>
                    </a:p>
                  </a:txBody>
                  <a:tcPr marL="64294" marR="64294" marT="38576" marB="38576"/>
                </a:tc>
                <a:tc>
                  <a:txBody>
                    <a:bodyPr/>
                    <a:lstStyle/>
                    <a:p>
                      <a:pPr algn="ctr"/>
                      <a:r>
                        <a:rPr lang="en-US" sz="1200" dirty="0">
                          <a:solidFill>
                            <a:srgbClr val="FF0000"/>
                          </a:solidFill>
                        </a:rPr>
                        <a:t>27</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14"/>
                  </a:ext>
                </a:extLst>
              </a:tr>
              <a:tr h="257175">
                <a:tc>
                  <a:txBody>
                    <a:bodyPr/>
                    <a:lstStyle/>
                    <a:p>
                      <a:r>
                        <a:rPr lang="en-US" sz="1200" dirty="0"/>
                        <a:t>T15. Basic</a:t>
                      </a:r>
                      <a:r>
                        <a:rPr lang="en-US" sz="1200" baseline="0" dirty="0"/>
                        <a:t> deduction</a:t>
                      </a:r>
                      <a:endParaRPr lang="en-US" sz="1200" dirty="0"/>
                    </a:p>
                  </a:txBody>
                  <a:tcPr marL="64294" marR="64294" marT="38576" marB="38576"/>
                </a:tc>
                <a:tc>
                  <a:txBody>
                    <a:bodyPr/>
                    <a:lstStyle/>
                    <a:p>
                      <a:pPr algn="ctr"/>
                      <a:r>
                        <a:rPr lang="en-US" sz="1200" dirty="0">
                          <a:solidFill>
                            <a:srgbClr val="FF0000"/>
                          </a:solidFill>
                        </a:rPr>
                        <a:t>20</a:t>
                      </a:r>
                    </a:p>
                  </a:txBody>
                  <a:tcPr marL="64294" marR="64294" marT="38576" marB="38576"/>
                </a:tc>
                <a:tc>
                  <a:txBody>
                    <a:bodyPr/>
                    <a:lstStyle/>
                    <a:p>
                      <a:pPr algn="ctr"/>
                      <a:r>
                        <a:rPr lang="en-US" sz="1200" dirty="0">
                          <a:solidFill>
                            <a:srgbClr val="FF0000"/>
                          </a:solidFill>
                        </a:rPr>
                        <a:t>21</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15"/>
                  </a:ext>
                </a:extLst>
              </a:tr>
              <a:tr h="257175">
                <a:tc>
                  <a:txBody>
                    <a:bodyPr/>
                    <a:lstStyle/>
                    <a:p>
                      <a:r>
                        <a:rPr lang="en-US" sz="1200" dirty="0"/>
                        <a:t>T16. Basic</a:t>
                      </a:r>
                      <a:r>
                        <a:rPr lang="en-US" sz="1200" baseline="0" dirty="0"/>
                        <a:t> induction</a:t>
                      </a:r>
                      <a:r>
                        <a:rPr lang="en-US" sz="1200" dirty="0"/>
                        <a:t> </a:t>
                      </a:r>
                    </a:p>
                  </a:txBody>
                  <a:tcPr marL="64294" marR="64294" marT="38576" marB="38576"/>
                </a:tc>
                <a:tc>
                  <a:txBody>
                    <a:bodyPr/>
                    <a:lstStyle/>
                    <a:p>
                      <a:pPr algn="ctr"/>
                      <a:r>
                        <a:rPr lang="en-US" sz="1200" dirty="0">
                          <a:solidFill>
                            <a:srgbClr val="FF0000"/>
                          </a:solidFill>
                        </a:rPr>
                        <a:t>43</a:t>
                      </a:r>
                    </a:p>
                  </a:txBody>
                  <a:tcPr marL="64294" marR="64294" marT="38576" marB="38576"/>
                </a:tc>
                <a:tc>
                  <a:txBody>
                    <a:bodyPr/>
                    <a:lstStyle/>
                    <a:p>
                      <a:pPr algn="ctr"/>
                      <a:r>
                        <a:rPr lang="en-US" sz="1200" dirty="0">
                          <a:solidFill>
                            <a:srgbClr val="FF0000"/>
                          </a:solidFill>
                        </a:rPr>
                        <a:t>23</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algn="ctr"/>
                      <a:r>
                        <a:rPr lang="en-US" sz="1200" dirty="0">
                          <a:solidFill>
                            <a:srgbClr val="FF0000"/>
                          </a:solidFill>
                        </a:rPr>
                        <a:t>24</a:t>
                      </a:r>
                    </a:p>
                  </a:txBody>
                  <a:tcPr marL="64294" marR="64294" marT="38576" marB="38576">
                    <a:solidFill>
                      <a:schemeClr val="bg1">
                        <a:lumMod val="95000"/>
                      </a:schemeClr>
                    </a:solidFill>
                  </a:tcPr>
                </a:tc>
                <a:extLst>
                  <a:ext uri="{0D108BD9-81ED-4DB2-BD59-A6C34878D82A}">
                    <a16:rowId xmlns:a16="http://schemas.microsoft.com/office/drawing/2014/main" val="10016"/>
                  </a:ext>
                </a:extLst>
              </a:tr>
              <a:tr h="257175">
                <a:tc>
                  <a:txBody>
                    <a:bodyPr/>
                    <a:lstStyle/>
                    <a:p>
                      <a:r>
                        <a:rPr lang="en-US" sz="1200" dirty="0"/>
                        <a:t>T17. Positional reasoning</a:t>
                      </a:r>
                    </a:p>
                  </a:txBody>
                  <a:tcPr marL="64294" marR="64294" marT="38576" marB="38576"/>
                </a:tc>
                <a:tc>
                  <a:txBody>
                    <a:bodyPr/>
                    <a:lstStyle/>
                    <a:p>
                      <a:pPr algn="ctr"/>
                      <a:r>
                        <a:rPr lang="en-US" sz="1200" dirty="0">
                          <a:solidFill>
                            <a:srgbClr val="FF0000"/>
                          </a:solidFill>
                        </a:rPr>
                        <a:t>46</a:t>
                      </a:r>
                    </a:p>
                  </a:txBody>
                  <a:tcPr marL="64294" marR="64294" marT="38576" marB="38576"/>
                </a:tc>
                <a:tc>
                  <a:txBody>
                    <a:bodyPr/>
                    <a:lstStyle/>
                    <a:p>
                      <a:pPr algn="ctr"/>
                      <a:r>
                        <a:rPr lang="en-US" sz="1200" dirty="0">
                          <a:solidFill>
                            <a:srgbClr val="FF0000"/>
                          </a:solidFill>
                        </a:rPr>
                        <a:t>51</a:t>
                      </a:r>
                    </a:p>
                  </a:txBody>
                  <a:tcPr marL="64294" marR="64294" marT="38576" marB="38576"/>
                </a:tc>
                <a:tc>
                  <a:txBody>
                    <a:bodyPr/>
                    <a:lstStyle/>
                    <a:p>
                      <a:pPr algn="ctr"/>
                      <a:r>
                        <a:rPr lang="en-US" sz="1200" dirty="0">
                          <a:solidFill>
                            <a:srgbClr val="FF0000"/>
                          </a:solidFill>
                        </a:rPr>
                        <a:t>49</a:t>
                      </a:r>
                    </a:p>
                  </a:txBody>
                  <a:tcPr marL="64294" marR="64294" marT="38576" marB="38576"/>
                </a:tc>
                <a:tc>
                  <a:txBody>
                    <a:bodyPr/>
                    <a:lstStyle/>
                    <a:p>
                      <a:pPr algn="ctr"/>
                      <a:r>
                        <a:rPr lang="en-US" sz="1200" dirty="0">
                          <a:solidFill>
                            <a:srgbClr val="FF0000"/>
                          </a:solidFill>
                        </a:rPr>
                        <a:t>65</a:t>
                      </a:r>
                    </a:p>
                  </a:txBody>
                  <a:tcPr marL="64294" marR="64294" marT="38576" marB="38576"/>
                </a:tc>
                <a:tc>
                  <a:txBody>
                    <a:bodyPr/>
                    <a:lstStyle/>
                    <a:p>
                      <a:pPr algn="ctr"/>
                      <a:r>
                        <a:rPr lang="en-US" sz="1200" dirty="0">
                          <a:solidFill>
                            <a:srgbClr val="FF0000"/>
                          </a:solidFill>
                        </a:rPr>
                        <a:t>61</a:t>
                      </a:r>
                    </a:p>
                  </a:txBody>
                  <a:tcPr marL="64294" marR="64294" marT="38576" marB="38576"/>
                </a:tc>
                <a:extLst>
                  <a:ext uri="{0D108BD9-81ED-4DB2-BD59-A6C34878D82A}">
                    <a16:rowId xmlns:a16="http://schemas.microsoft.com/office/drawing/2014/main" val="10017"/>
                  </a:ext>
                </a:extLst>
              </a:tr>
              <a:tr h="257175">
                <a:tc>
                  <a:txBody>
                    <a:bodyPr/>
                    <a:lstStyle/>
                    <a:p>
                      <a:r>
                        <a:rPr lang="en-US" sz="1200" dirty="0"/>
                        <a:t>T18. Size</a:t>
                      </a:r>
                      <a:r>
                        <a:rPr lang="en-US" sz="1200" baseline="0" dirty="0"/>
                        <a:t> reasoning</a:t>
                      </a:r>
                      <a:endParaRPr lang="en-US" sz="1200" dirty="0"/>
                    </a:p>
                  </a:txBody>
                  <a:tcPr marL="64294" marR="64294" marT="38576" marB="38576"/>
                </a:tc>
                <a:tc>
                  <a:txBody>
                    <a:bodyPr/>
                    <a:lstStyle/>
                    <a:p>
                      <a:pPr algn="ctr"/>
                      <a:r>
                        <a:rPr lang="en-US" sz="1200" dirty="0">
                          <a:solidFill>
                            <a:srgbClr val="FF0000"/>
                          </a:solidFill>
                        </a:rPr>
                        <a:t>52</a:t>
                      </a:r>
                    </a:p>
                  </a:txBody>
                  <a:tcPr marL="64294" marR="64294" marT="38576" marB="38576"/>
                </a:tc>
                <a:tc>
                  <a:txBody>
                    <a:bodyPr/>
                    <a:lstStyle/>
                    <a:p>
                      <a:pPr algn="ctr"/>
                      <a:r>
                        <a:rPr lang="en-US" sz="1200" dirty="0">
                          <a:solidFill>
                            <a:srgbClr val="FF0000"/>
                          </a:solidFill>
                        </a:rPr>
                        <a:t>52</a:t>
                      </a:r>
                    </a:p>
                  </a:txBody>
                  <a:tcPr marL="64294" marR="64294" marT="38576" marB="38576"/>
                </a:tc>
                <a:tc>
                  <a:txBody>
                    <a:bodyPr/>
                    <a:lstStyle/>
                    <a:p>
                      <a:pPr algn="ctr"/>
                      <a:r>
                        <a:rPr lang="en-US" sz="1200" dirty="0">
                          <a:solidFill>
                            <a:srgbClr val="FF0000"/>
                          </a:solidFill>
                        </a:rPr>
                        <a:t>89</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chemeClr val="accent3"/>
                          </a:solidFill>
                        </a:rPr>
                        <a:t>62</a:t>
                      </a:r>
                    </a:p>
                  </a:txBody>
                  <a:tcPr marL="64294" marR="64294" marT="38576" marB="38576">
                    <a:solidFill>
                      <a:schemeClr val="bg1">
                        <a:lumMod val="95000"/>
                      </a:schemeClr>
                    </a:solidFill>
                  </a:tcPr>
                </a:tc>
                <a:extLst>
                  <a:ext uri="{0D108BD9-81ED-4DB2-BD59-A6C34878D82A}">
                    <a16:rowId xmlns:a16="http://schemas.microsoft.com/office/drawing/2014/main" val="10018"/>
                  </a:ext>
                </a:extLst>
              </a:tr>
              <a:tr h="257175">
                <a:tc>
                  <a:txBody>
                    <a:bodyPr/>
                    <a:lstStyle/>
                    <a:p>
                      <a:r>
                        <a:rPr lang="en-US" sz="1200" dirty="0"/>
                        <a:t>T19. Path finding</a:t>
                      </a:r>
                    </a:p>
                  </a:txBody>
                  <a:tcPr marL="64294" marR="64294" marT="38576" marB="38576"/>
                </a:tc>
                <a:tc>
                  <a:txBody>
                    <a:bodyPr/>
                    <a:lstStyle/>
                    <a:p>
                      <a:pPr algn="ctr"/>
                      <a:r>
                        <a:rPr lang="en-US" sz="1200" dirty="0">
                          <a:solidFill>
                            <a:srgbClr val="FF0000"/>
                          </a:solidFill>
                        </a:rPr>
                        <a:t>0</a:t>
                      </a:r>
                    </a:p>
                  </a:txBody>
                  <a:tcPr marL="64294" marR="64294" marT="38576" marB="38576"/>
                </a:tc>
                <a:tc>
                  <a:txBody>
                    <a:bodyPr/>
                    <a:lstStyle/>
                    <a:p>
                      <a:pPr algn="ctr"/>
                      <a:r>
                        <a:rPr lang="en-US" sz="1200" dirty="0">
                          <a:solidFill>
                            <a:srgbClr val="FF0000"/>
                          </a:solidFill>
                        </a:rPr>
                        <a:t>8</a:t>
                      </a:r>
                    </a:p>
                  </a:txBody>
                  <a:tcPr marL="64294" marR="64294" marT="38576" marB="38576"/>
                </a:tc>
                <a:tc>
                  <a:txBody>
                    <a:bodyPr/>
                    <a:lstStyle/>
                    <a:p>
                      <a:pPr algn="ctr"/>
                      <a:r>
                        <a:rPr lang="en-US" sz="1200" dirty="0">
                          <a:solidFill>
                            <a:srgbClr val="FF0000"/>
                          </a:solidFill>
                        </a:rPr>
                        <a:t>7</a:t>
                      </a:r>
                    </a:p>
                  </a:txBody>
                  <a:tcPr marL="64294" marR="64294" marT="38576" marB="38576"/>
                </a:tc>
                <a:tc>
                  <a:txBody>
                    <a:bodyPr/>
                    <a:lstStyle/>
                    <a:p>
                      <a:pPr algn="ctr"/>
                      <a:r>
                        <a:rPr lang="en-US" sz="1200" dirty="0">
                          <a:solidFill>
                            <a:srgbClr val="FF0000"/>
                          </a:solidFill>
                        </a:rPr>
                        <a:t>36</a:t>
                      </a:r>
                    </a:p>
                  </a:txBody>
                  <a:tcPr marL="64294" marR="64294" marT="38576" marB="38576"/>
                </a:tc>
                <a:tc>
                  <a:txBody>
                    <a:bodyPr/>
                    <a:lstStyle/>
                    <a:p>
                      <a:pPr algn="ctr"/>
                      <a:r>
                        <a:rPr lang="en-US" sz="1200" dirty="0">
                          <a:solidFill>
                            <a:srgbClr val="FF0000"/>
                          </a:solidFill>
                        </a:rPr>
                        <a:t>49</a:t>
                      </a:r>
                    </a:p>
                  </a:txBody>
                  <a:tcPr marL="64294" marR="64294" marT="38576" marB="38576"/>
                </a:tc>
                <a:extLst>
                  <a:ext uri="{0D108BD9-81ED-4DB2-BD59-A6C34878D82A}">
                    <a16:rowId xmlns:a16="http://schemas.microsoft.com/office/drawing/2014/main" val="10019"/>
                  </a:ext>
                </a:extLst>
              </a:tr>
              <a:tr h="0">
                <a:tc>
                  <a:txBody>
                    <a:bodyPr/>
                    <a:lstStyle/>
                    <a:p>
                      <a:r>
                        <a:rPr lang="en-US" sz="1200" dirty="0"/>
                        <a:t>T20. Agent’s motivation</a:t>
                      </a:r>
                    </a:p>
                  </a:txBody>
                  <a:tcPr marL="64294" marR="64294" marT="38576" marB="38576"/>
                </a:tc>
                <a:tc>
                  <a:txBody>
                    <a:bodyPr/>
                    <a:lstStyle/>
                    <a:p>
                      <a:pPr algn="ctr"/>
                      <a:r>
                        <a:rPr lang="en-US" sz="1200" dirty="0">
                          <a:solidFill>
                            <a:srgbClr val="FF0000"/>
                          </a:solidFill>
                        </a:rPr>
                        <a:t>76</a:t>
                      </a:r>
                    </a:p>
                  </a:txBody>
                  <a:tcPr marL="64294" marR="64294" marT="38576" marB="38576"/>
                </a:tc>
                <a:tc>
                  <a:txBody>
                    <a:bodyPr/>
                    <a:lstStyle/>
                    <a:p>
                      <a:pPr algn="ctr"/>
                      <a:r>
                        <a:rPr lang="en-US" sz="1200" dirty="0">
                          <a:solidFill>
                            <a:srgbClr val="FF0000"/>
                          </a:solidFill>
                        </a:rPr>
                        <a:t>91</a:t>
                      </a:r>
                    </a:p>
                  </a:txBody>
                  <a:tcPr marL="64294" marR="64294" marT="38576" marB="38576"/>
                </a:tc>
                <a:tc>
                  <a:txBody>
                    <a:bodyPr/>
                    <a:lstStyle/>
                    <a:p>
                      <a:pPr algn="ctr"/>
                      <a:r>
                        <a:rPr lang="en-US" sz="1200" dirty="0">
                          <a:solidFill>
                            <a:srgbClr val="FFFFFF"/>
                          </a:solidFill>
                        </a:rPr>
                        <a:t>PASS</a:t>
                      </a:r>
                    </a:p>
                  </a:txBody>
                  <a:tcPr marL="64294" marR="64294" marT="38576" marB="38576">
                    <a:solidFill>
                      <a:srgbClr val="008000"/>
                    </a:solidFill>
                  </a:tcPr>
                </a:tc>
                <a:tc>
                  <a:txBody>
                    <a:bodyPr/>
                    <a:lstStyle/>
                    <a:p>
                      <a:pPr algn="ctr"/>
                      <a:r>
                        <a:rPr lang="en-US" sz="1200" dirty="0">
                          <a:solidFill>
                            <a:srgbClr val="EDEFF4"/>
                          </a:solidFill>
                        </a:rPr>
                        <a:t>PASS</a:t>
                      </a:r>
                    </a:p>
                  </a:txBody>
                  <a:tcPr marL="64294" marR="64294" marT="38576" marB="38576">
                    <a:solidFill>
                      <a:srgbClr val="008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PASS</a:t>
                      </a:r>
                    </a:p>
                  </a:txBody>
                  <a:tcPr marL="64294" marR="64294" marT="38576" marB="38576">
                    <a:solidFill>
                      <a:srgbClr val="008000"/>
                    </a:solidFill>
                  </a:tcPr>
                </a:tc>
                <a:extLst>
                  <a:ext uri="{0D108BD9-81ED-4DB2-BD59-A6C34878D82A}">
                    <a16:rowId xmlns:a16="http://schemas.microsoft.com/office/drawing/2014/main" val="10020"/>
                  </a:ext>
                </a:extLst>
              </a:tr>
            </a:tbl>
          </a:graphicData>
        </a:graphic>
      </p:graphicFrame>
      <p:sp>
        <p:nvSpPr>
          <p:cNvPr id="5" name="Rounded Rectangle 4"/>
          <p:cNvSpPr/>
          <p:nvPr/>
        </p:nvSpPr>
        <p:spPr bwMode="auto">
          <a:xfrm>
            <a:off x="3414721" y="139114"/>
            <a:ext cx="2625328" cy="321469"/>
          </a:xfrm>
          <a:prstGeom prst="roundRect">
            <a:avLst/>
          </a:prstGeom>
          <a:solidFill>
            <a:srgbClr val="3366FF"/>
          </a:solidFill>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9238" tIns="34619" rIns="69238" bIns="34619" numCol="1" rtlCol="0" anchor="t" anchorCtr="0" compatLnSpc="1">
            <a:prstTxWarp prst="textNoShape">
              <a:avLst/>
            </a:prstTxWarp>
          </a:bodyPr>
          <a:lstStyle/>
          <a:p>
            <a:pPr algn="ctr" defTabSz="692384" fontAlgn="base">
              <a:lnSpc>
                <a:spcPct val="90000"/>
              </a:lnSpc>
              <a:spcBef>
                <a:spcPct val="0"/>
              </a:spcBef>
              <a:spcAft>
                <a:spcPct val="0"/>
              </a:spcAft>
            </a:pPr>
            <a:r>
              <a:rPr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Weakly supervised</a:t>
            </a:r>
          </a:p>
        </p:txBody>
      </p:sp>
      <p:sp>
        <p:nvSpPr>
          <p:cNvPr id="13" name="Rounded Rectangle 12"/>
          <p:cNvSpPr/>
          <p:nvPr/>
        </p:nvSpPr>
        <p:spPr bwMode="auto">
          <a:xfrm>
            <a:off x="0" y="0"/>
            <a:ext cx="2610246" cy="407327"/>
          </a:xfrm>
          <a:prstGeom prst="roundRect">
            <a:avLst/>
          </a:prstGeom>
          <a:solidFill>
            <a:srgbClr val="FF6600"/>
          </a:solidFill>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9238" tIns="34619" rIns="69238" bIns="34619" numCol="1" rtlCol="0" anchor="t" anchorCtr="0" compatLnSpc="1">
            <a:prstTxWarp prst="textNoShape">
              <a:avLst/>
            </a:prstTxWarp>
          </a:bodyPr>
          <a:lstStyle/>
          <a:p>
            <a:pPr defTabSz="692384" fontAlgn="base">
              <a:lnSpc>
                <a:spcPct val="90000"/>
              </a:lnSpc>
              <a:spcBef>
                <a:spcPct val="0"/>
              </a:spcBef>
              <a:spcAft>
                <a:spcPct val="0"/>
              </a:spcAft>
            </a:pPr>
            <a:r>
              <a:rPr kumimoji="0" lang="en-US" b="0" i="0" u="none" strike="noStrike" cap="none" normalizeH="0" baseline="0" dirty="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rPr>
              <a:t>Training</a:t>
            </a:r>
            <a:r>
              <a:rPr kumimoji="0" lang="en-US" b="0" i="0" u="none" strike="noStrike" cap="none" normalizeH="0" dirty="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rPr>
              <a:t> on 1k stories</a:t>
            </a:r>
            <a:endParaRPr kumimoji="0" lang="en-US" b="0" i="0" u="none" strike="noStrike" cap="none" normalizeH="0" baseline="0" dirty="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 name="Rounded Rectangle 10"/>
          <p:cNvSpPr/>
          <p:nvPr/>
        </p:nvSpPr>
        <p:spPr bwMode="auto">
          <a:xfrm>
            <a:off x="6182435" y="156210"/>
            <a:ext cx="2197464" cy="321469"/>
          </a:xfrm>
          <a:prstGeom prst="roundRect">
            <a:avLst/>
          </a:prstGeom>
          <a:solidFill>
            <a:srgbClr val="3366FF"/>
          </a:solidFill>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9238" tIns="34619" rIns="69238" bIns="34619" numCol="1" rtlCol="0" anchor="t" anchorCtr="0" compatLnSpc="1">
            <a:prstTxWarp prst="textNoShape">
              <a:avLst/>
            </a:prstTxWarp>
          </a:bodyPr>
          <a:lstStyle/>
          <a:p>
            <a:pPr algn="ctr">
              <a:lnSpc>
                <a:spcPct val="90000"/>
              </a:lnSpc>
            </a:pPr>
            <a:r>
              <a:rPr lang="en-US" sz="1400" dirty="0">
                <a:latin typeface="Vista Sans OT Reg" pitchFamily="-65" charset="0"/>
                <a:ea typeface="ヒラギノ角ゴ ProN W3" pitchFamily="-65" charset="-128"/>
                <a:cs typeface="ヒラギノ角ゴ ProN W3" pitchFamily="-65" charset="-128"/>
                <a:sym typeface="Vista Sans OT Reg" pitchFamily="-65" charset="0"/>
              </a:rPr>
              <a:t>Supervised Supp. Facts</a:t>
            </a:r>
          </a:p>
        </p:txBody>
      </p:sp>
    </p:spTree>
    <p:extLst>
      <p:ext uri="{BB962C8B-B14F-4D97-AF65-F5344CB8AC3E}">
        <p14:creationId xmlns:p14="http://schemas.microsoft.com/office/powerpoint/2010/main" val="50771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Attention during memory lookups</a:t>
            </a:r>
          </a:p>
        </p:txBody>
      </p:sp>
      <p:pic>
        <p:nvPicPr>
          <p:cNvPr id="4" name="Picture 3"/>
          <p:cNvPicPr>
            <a:picLocks noChangeAspect="1"/>
          </p:cNvPicPr>
          <p:nvPr/>
        </p:nvPicPr>
        <p:blipFill>
          <a:blip r:embed="rId2"/>
          <a:stretch>
            <a:fillRect/>
          </a:stretch>
        </p:blipFill>
        <p:spPr>
          <a:xfrm>
            <a:off x="0" y="2002290"/>
            <a:ext cx="9143999" cy="2497985"/>
          </a:xfrm>
          <a:prstGeom prst="rect">
            <a:avLst/>
          </a:prstGeom>
        </p:spPr>
      </p:pic>
      <p:sp>
        <p:nvSpPr>
          <p:cNvPr id="8" name="TextBox 7"/>
          <p:cNvSpPr txBox="1"/>
          <p:nvPr/>
        </p:nvSpPr>
        <p:spPr>
          <a:xfrm>
            <a:off x="1715975" y="1632958"/>
            <a:ext cx="2636021" cy="369332"/>
          </a:xfrm>
          <a:prstGeom prst="rect">
            <a:avLst/>
          </a:prstGeom>
          <a:noFill/>
        </p:spPr>
        <p:txBody>
          <a:bodyPr wrap="none" rtlCol="0">
            <a:spAutoFit/>
          </a:bodyPr>
          <a:lstStyle/>
          <a:p>
            <a:r>
              <a:rPr lang="en-US" dirty="0"/>
              <a:t>Samples from toy QA tasks</a:t>
            </a:r>
          </a:p>
        </p:txBody>
      </p:sp>
      <p:graphicFrame>
        <p:nvGraphicFramePr>
          <p:cNvPr id="11" name="Table 10"/>
          <p:cNvGraphicFramePr>
            <a:graphicFrameLocks noGrp="1"/>
          </p:cNvGraphicFramePr>
          <p:nvPr>
            <p:extLst>
              <p:ext uri="{D42A27DB-BD31-4B8C-83A1-F6EECF244321}">
                <p14:modId xmlns:p14="http://schemas.microsoft.com/office/powerpoint/2010/main" val="4244221045"/>
              </p:ext>
            </p:extLst>
          </p:nvPr>
        </p:nvGraphicFramePr>
        <p:xfrm>
          <a:off x="5514817" y="4664024"/>
          <a:ext cx="2688831" cy="2193976"/>
        </p:xfrm>
        <a:graphic>
          <a:graphicData uri="http://schemas.openxmlformats.org/drawingml/2006/table">
            <a:tbl>
              <a:tblPr firstRow="1" bandRow="1">
                <a:tableStyleId>{5940675A-B579-460E-94D1-54222C63F5DA}</a:tableStyleId>
              </a:tblPr>
              <a:tblGrid>
                <a:gridCol w="896277">
                  <a:extLst>
                    <a:ext uri="{9D8B030D-6E8A-4147-A177-3AD203B41FA5}">
                      <a16:colId xmlns:a16="http://schemas.microsoft.com/office/drawing/2014/main" val="20000"/>
                    </a:ext>
                  </a:extLst>
                </a:gridCol>
                <a:gridCol w="821782">
                  <a:extLst>
                    <a:ext uri="{9D8B030D-6E8A-4147-A177-3AD203B41FA5}">
                      <a16:colId xmlns:a16="http://schemas.microsoft.com/office/drawing/2014/main" val="20001"/>
                    </a:ext>
                  </a:extLst>
                </a:gridCol>
                <a:gridCol w="970772">
                  <a:extLst>
                    <a:ext uri="{9D8B030D-6E8A-4147-A177-3AD203B41FA5}">
                      <a16:colId xmlns:a16="http://schemas.microsoft.com/office/drawing/2014/main" val="20002"/>
                    </a:ext>
                  </a:extLst>
                </a:gridCol>
              </a:tblGrid>
              <a:tr h="378870">
                <a:tc>
                  <a:txBody>
                    <a:bodyPr/>
                    <a:lstStyle/>
                    <a:p>
                      <a:endParaRPr lang="en-US" sz="1200" dirty="0"/>
                    </a:p>
                  </a:txBody>
                  <a:tcPr/>
                </a:tc>
                <a:tc>
                  <a:txBody>
                    <a:bodyPr/>
                    <a:lstStyle/>
                    <a:p>
                      <a:r>
                        <a:rPr lang="en-US" sz="1200" dirty="0"/>
                        <a:t>Test</a:t>
                      </a:r>
                      <a:r>
                        <a:rPr lang="en-US" sz="1200" baseline="0" dirty="0"/>
                        <a:t> </a:t>
                      </a:r>
                      <a:r>
                        <a:rPr lang="en-US" sz="1200" baseline="0" dirty="0" err="1"/>
                        <a:t>Acc</a:t>
                      </a:r>
                      <a:endParaRPr lang="en-US" sz="1200" dirty="0"/>
                    </a:p>
                  </a:txBody>
                  <a:tcPr/>
                </a:tc>
                <a:tc>
                  <a:txBody>
                    <a:bodyPr/>
                    <a:lstStyle/>
                    <a:p>
                      <a:r>
                        <a:rPr lang="en-US" sz="1200" dirty="0"/>
                        <a:t>Failed tasks</a:t>
                      </a:r>
                    </a:p>
                  </a:txBody>
                  <a:tcPr/>
                </a:tc>
                <a:extLst>
                  <a:ext uri="{0D108BD9-81ED-4DB2-BD59-A6C34878D82A}">
                    <a16:rowId xmlns:a16="http://schemas.microsoft.com/office/drawing/2014/main" val="10000"/>
                  </a:ext>
                </a:extLst>
              </a:tr>
              <a:tr h="319894">
                <a:tc>
                  <a:txBody>
                    <a:bodyPr/>
                    <a:lstStyle/>
                    <a:p>
                      <a:r>
                        <a:rPr lang="en-US" sz="1200" dirty="0" err="1"/>
                        <a:t>MemNN</a:t>
                      </a:r>
                      <a:endParaRPr lang="en-US" sz="1200" dirty="0"/>
                    </a:p>
                  </a:txBody>
                  <a:tcPr/>
                </a:tc>
                <a:tc>
                  <a:txBody>
                    <a:bodyPr/>
                    <a:lstStyle/>
                    <a:p>
                      <a:pPr algn="ctr"/>
                      <a:r>
                        <a:rPr lang="en-US" sz="1200" dirty="0"/>
                        <a:t>93.3%</a:t>
                      </a:r>
                    </a:p>
                  </a:txBody>
                  <a:tcPr/>
                </a:tc>
                <a:tc>
                  <a:txBody>
                    <a:bodyPr/>
                    <a:lstStyle/>
                    <a:p>
                      <a:pPr algn="ctr"/>
                      <a:r>
                        <a:rPr lang="en-US" sz="1200" dirty="0"/>
                        <a:t>4</a:t>
                      </a:r>
                    </a:p>
                  </a:txBody>
                  <a:tcPr/>
                </a:tc>
                <a:extLst>
                  <a:ext uri="{0D108BD9-81ED-4DB2-BD59-A6C34878D82A}">
                    <a16:rowId xmlns:a16="http://schemas.microsoft.com/office/drawing/2014/main" val="10001"/>
                  </a:ext>
                </a:extLst>
              </a:tr>
              <a:tr h="319894">
                <a:tc>
                  <a:txBody>
                    <a:bodyPr/>
                    <a:lstStyle/>
                    <a:p>
                      <a:r>
                        <a:rPr lang="en-US" sz="1200" dirty="0"/>
                        <a:t>LSTM</a:t>
                      </a:r>
                    </a:p>
                  </a:txBody>
                  <a:tcPr/>
                </a:tc>
                <a:tc>
                  <a:txBody>
                    <a:bodyPr/>
                    <a:lstStyle/>
                    <a:p>
                      <a:pPr algn="ctr"/>
                      <a:r>
                        <a:rPr lang="en-US" sz="1200" dirty="0"/>
                        <a:t>49%</a:t>
                      </a:r>
                    </a:p>
                  </a:txBody>
                  <a:tcPr/>
                </a:tc>
                <a:tc>
                  <a:txBody>
                    <a:bodyPr/>
                    <a:lstStyle/>
                    <a:p>
                      <a:pPr algn="ctr"/>
                      <a:r>
                        <a:rPr lang="en-US" sz="1200" dirty="0"/>
                        <a:t>20</a:t>
                      </a:r>
                    </a:p>
                  </a:txBody>
                  <a:tcPr/>
                </a:tc>
                <a:extLst>
                  <a:ext uri="{0D108BD9-81ED-4DB2-BD59-A6C34878D82A}">
                    <a16:rowId xmlns:a16="http://schemas.microsoft.com/office/drawing/2014/main" val="10002"/>
                  </a:ext>
                </a:extLst>
              </a:tr>
              <a:tr h="319894">
                <a:tc>
                  <a:txBody>
                    <a:bodyPr/>
                    <a:lstStyle/>
                    <a:p>
                      <a:r>
                        <a:rPr lang="en-US" sz="1200" dirty="0"/>
                        <a:t>MemN2N 1 hop</a:t>
                      </a:r>
                    </a:p>
                  </a:txBody>
                  <a:tcPr/>
                </a:tc>
                <a:tc>
                  <a:txBody>
                    <a:bodyPr/>
                    <a:lstStyle/>
                    <a:p>
                      <a:pPr algn="ctr"/>
                      <a:r>
                        <a:rPr lang="en-US" sz="1200" dirty="0"/>
                        <a:t>74.82%</a:t>
                      </a:r>
                    </a:p>
                  </a:txBody>
                  <a:tcPr/>
                </a:tc>
                <a:tc>
                  <a:txBody>
                    <a:bodyPr/>
                    <a:lstStyle/>
                    <a:p>
                      <a:pPr algn="ctr"/>
                      <a:r>
                        <a:rPr lang="en-US" sz="1200" dirty="0"/>
                        <a:t>17</a:t>
                      </a:r>
                    </a:p>
                  </a:txBody>
                  <a:tcPr/>
                </a:tc>
                <a:extLst>
                  <a:ext uri="{0D108BD9-81ED-4DB2-BD59-A6C34878D82A}">
                    <a16:rowId xmlns:a16="http://schemas.microsoft.com/office/drawing/2014/main" val="10003"/>
                  </a:ext>
                </a:extLst>
              </a:tr>
              <a:tr h="319894">
                <a:tc>
                  <a:txBody>
                    <a:bodyPr/>
                    <a:lstStyle/>
                    <a:p>
                      <a:r>
                        <a:rPr lang="en-US" sz="1200" dirty="0"/>
                        <a:t>2 hops</a:t>
                      </a:r>
                    </a:p>
                  </a:txBody>
                  <a:tcPr/>
                </a:tc>
                <a:tc>
                  <a:txBody>
                    <a:bodyPr/>
                    <a:lstStyle/>
                    <a:p>
                      <a:pPr algn="ctr"/>
                      <a:r>
                        <a:rPr lang="en-US" sz="1200" dirty="0"/>
                        <a:t>84.4%</a:t>
                      </a:r>
                    </a:p>
                  </a:txBody>
                  <a:tcPr/>
                </a:tc>
                <a:tc>
                  <a:txBody>
                    <a:bodyPr/>
                    <a:lstStyle/>
                    <a:p>
                      <a:pPr algn="ctr"/>
                      <a:r>
                        <a:rPr lang="en-US" sz="1200" dirty="0"/>
                        <a:t>11</a:t>
                      </a:r>
                    </a:p>
                  </a:txBody>
                  <a:tcPr/>
                </a:tc>
                <a:extLst>
                  <a:ext uri="{0D108BD9-81ED-4DB2-BD59-A6C34878D82A}">
                    <a16:rowId xmlns:a16="http://schemas.microsoft.com/office/drawing/2014/main" val="10004"/>
                  </a:ext>
                </a:extLst>
              </a:tr>
              <a:tr h="319894">
                <a:tc>
                  <a:txBody>
                    <a:bodyPr/>
                    <a:lstStyle/>
                    <a:p>
                      <a:r>
                        <a:rPr lang="en-US" sz="1200" dirty="0"/>
                        <a:t>3 hops</a:t>
                      </a:r>
                    </a:p>
                  </a:txBody>
                  <a:tcPr/>
                </a:tc>
                <a:tc>
                  <a:txBody>
                    <a:bodyPr/>
                    <a:lstStyle/>
                    <a:p>
                      <a:pPr algn="ctr"/>
                      <a:r>
                        <a:rPr lang="en-US" sz="1200" dirty="0"/>
                        <a:t>87.6.%</a:t>
                      </a:r>
                    </a:p>
                  </a:txBody>
                  <a:tcPr/>
                </a:tc>
                <a:tc>
                  <a:txBody>
                    <a:bodyPr/>
                    <a:lstStyle/>
                    <a:p>
                      <a:pPr algn="ctr"/>
                      <a:r>
                        <a:rPr lang="en-US" sz="1200" dirty="0"/>
                        <a:t>11</a:t>
                      </a:r>
                    </a:p>
                  </a:txBody>
                  <a:tcPr/>
                </a:tc>
                <a:extLst>
                  <a:ext uri="{0D108BD9-81ED-4DB2-BD59-A6C34878D82A}">
                    <a16:rowId xmlns:a16="http://schemas.microsoft.com/office/drawing/2014/main" val="10005"/>
                  </a:ext>
                </a:extLst>
              </a:tr>
            </a:tbl>
          </a:graphicData>
        </a:graphic>
      </p:graphicFrame>
      <p:sp>
        <p:nvSpPr>
          <p:cNvPr id="12" name="TextBox 11"/>
          <p:cNvSpPr txBox="1"/>
          <p:nvPr/>
        </p:nvSpPr>
        <p:spPr>
          <a:xfrm>
            <a:off x="3749194" y="5689071"/>
            <a:ext cx="1880448" cy="369332"/>
          </a:xfrm>
          <a:prstGeom prst="rect">
            <a:avLst/>
          </a:prstGeom>
          <a:noFill/>
        </p:spPr>
        <p:txBody>
          <a:bodyPr wrap="square" rtlCol="0">
            <a:spAutoFit/>
          </a:bodyPr>
          <a:lstStyle/>
          <a:p>
            <a:r>
              <a:rPr lang="en-US" dirty="0"/>
              <a:t>20 </a:t>
            </a:r>
            <a:r>
              <a:rPr lang="en-US" dirty="0" err="1"/>
              <a:t>bAbI</a:t>
            </a:r>
            <a:r>
              <a:rPr lang="en-US" dirty="0"/>
              <a:t> Tasks</a:t>
            </a:r>
          </a:p>
        </p:txBody>
      </p:sp>
    </p:spTree>
    <p:extLst>
      <p:ext uri="{BB962C8B-B14F-4D97-AF65-F5344CB8AC3E}">
        <p14:creationId xmlns:p14="http://schemas.microsoft.com/office/powerpoint/2010/main" val="2328332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 we still fail on some tasks….</a:t>
            </a:r>
          </a:p>
        </p:txBody>
      </p:sp>
      <p:pic>
        <p:nvPicPr>
          <p:cNvPr id="4" name="Picture 3" descr="AA026348.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73462" y="5461742"/>
            <a:ext cx="3121152" cy="2164080"/>
          </a:xfrm>
          <a:prstGeom prst="rect">
            <a:avLst/>
          </a:prstGeom>
        </p:spPr>
      </p:pic>
      <p:sp>
        <p:nvSpPr>
          <p:cNvPr id="3" name="Content Placeholder 2"/>
          <p:cNvSpPr>
            <a:spLocks noGrp="1"/>
          </p:cNvSpPr>
          <p:nvPr>
            <p:ph idx="1"/>
          </p:nvPr>
        </p:nvSpPr>
        <p:spPr>
          <a:xfrm>
            <a:off x="302675" y="1427595"/>
            <a:ext cx="8476052" cy="4343400"/>
          </a:xfrm>
        </p:spPr>
        <p:txBody>
          <a:bodyPr>
            <a:normAutofit/>
          </a:bodyPr>
          <a:lstStyle/>
          <a:p>
            <a:endParaRPr lang="en-US" i="1" dirty="0">
              <a:solidFill>
                <a:srgbClr val="FF0000"/>
              </a:solidFill>
            </a:endParaRPr>
          </a:p>
          <a:p>
            <a:pPr marL="0" indent="0">
              <a:buNone/>
            </a:pPr>
            <a:r>
              <a:rPr lang="en-US" i="1" dirty="0">
                <a:solidFill>
                  <a:srgbClr val="FF0000"/>
                </a:solidFill>
              </a:rPr>
              <a:t>  </a:t>
            </a:r>
            <a:r>
              <a:rPr lang="en-US" sz="2800" i="1" dirty="0">
                <a:solidFill>
                  <a:srgbClr val="FF0000"/>
                </a:solidFill>
              </a:rPr>
              <a:t>.. and we could also make more tasks that we fail on!</a:t>
            </a:r>
          </a:p>
          <a:p>
            <a:pPr marL="0" indent="0">
              <a:buNone/>
            </a:pPr>
            <a:endParaRPr lang="en-US" i="1" dirty="0">
              <a:solidFill>
                <a:srgbClr val="0000FF"/>
              </a:solidFill>
            </a:endParaRPr>
          </a:p>
          <a:p>
            <a:pPr marL="0" indent="0">
              <a:buNone/>
            </a:pPr>
            <a:r>
              <a:rPr lang="en-US" dirty="0">
                <a:solidFill>
                  <a:srgbClr val="0000FF"/>
                </a:solidFill>
              </a:rPr>
              <a:t>Our hope is that a feedback loop of:</a:t>
            </a:r>
          </a:p>
          <a:p>
            <a:pPr marL="457200" indent="-457200">
              <a:buFont typeface="+mj-lt"/>
              <a:buAutoNum type="arabicPeriod"/>
            </a:pPr>
            <a:r>
              <a:rPr lang="en-US" dirty="0">
                <a:solidFill>
                  <a:srgbClr val="0000FF"/>
                </a:solidFill>
              </a:rPr>
              <a:t> Developing </a:t>
            </a:r>
            <a:r>
              <a:rPr lang="en-US" b="1" dirty="0">
                <a:solidFill>
                  <a:srgbClr val="0000FF"/>
                </a:solidFill>
              </a:rPr>
              <a:t>tasks</a:t>
            </a:r>
            <a:r>
              <a:rPr lang="en-US" dirty="0">
                <a:solidFill>
                  <a:srgbClr val="0000FF"/>
                </a:solidFill>
              </a:rPr>
              <a:t> that </a:t>
            </a:r>
            <a:r>
              <a:rPr lang="en-US" b="1" dirty="0">
                <a:solidFill>
                  <a:srgbClr val="0000FF"/>
                </a:solidFill>
              </a:rPr>
              <a:t>break models</a:t>
            </a:r>
            <a:r>
              <a:rPr lang="en-US" dirty="0">
                <a:solidFill>
                  <a:srgbClr val="0000FF"/>
                </a:solidFill>
              </a:rPr>
              <a:t>, and</a:t>
            </a:r>
          </a:p>
          <a:p>
            <a:pPr marL="457200" indent="-457200">
              <a:buFont typeface="+mj-lt"/>
              <a:buAutoNum type="arabicPeriod"/>
            </a:pPr>
            <a:r>
              <a:rPr lang="en-US" dirty="0">
                <a:solidFill>
                  <a:srgbClr val="0000FF"/>
                </a:solidFill>
              </a:rPr>
              <a:t> Developing </a:t>
            </a:r>
            <a:r>
              <a:rPr lang="en-US" b="1" dirty="0">
                <a:solidFill>
                  <a:srgbClr val="0000FF"/>
                </a:solidFill>
              </a:rPr>
              <a:t>models</a:t>
            </a:r>
            <a:r>
              <a:rPr lang="en-US" dirty="0">
                <a:solidFill>
                  <a:srgbClr val="0000FF"/>
                </a:solidFill>
              </a:rPr>
              <a:t> that can </a:t>
            </a:r>
            <a:r>
              <a:rPr lang="en-US" b="1" dirty="0">
                <a:solidFill>
                  <a:srgbClr val="0000FF"/>
                </a:solidFill>
              </a:rPr>
              <a:t>solve tasks</a:t>
            </a:r>
          </a:p>
          <a:p>
            <a:pPr marL="0" indent="0">
              <a:buNone/>
            </a:pPr>
            <a:r>
              <a:rPr lang="en-US" dirty="0">
                <a:solidFill>
                  <a:srgbClr val="0000FF"/>
                </a:solidFill>
              </a:rPr>
              <a:t>              …  leads in a </a:t>
            </a:r>
            <a:r>
              <a:rPr lang="en-US" b="1" dirty="0">
                <a:solidFill>
                  <a:srgbClr val="FF6600"/>
                </a:solidFill>
              </a:rPr>
              <a:t>fruitful</a:t>
            </a:r>
            <a:r>
              <a:rPr lang="en-US" dirty="0">
                <a:solidFill>
                  <a:srgbClr val="0000FF"/>
                </a:solidFill>
              </a:rPr>
              <a:t> research direction….</a:t>
            </a:r>
          </a:p>
        </p:txBody>
      </p:sp>
      <p:pic>
        <p:nvPicPr>
          <p:cNvPr id="6" name="Picture 5" descr="AA026360.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172143" y="3839521"/>
            <a:ext cx="1853184" cy="3121152"/>
          </a:xfrm>
          <a:prstGeom prst="rect">
            <a:avLst/>
          </a:prstGeom>
        </p:spPr>
      </p:pic>
      <p:pic>
        <p:nvPicPr>
          <p:cNvPr id="5" name="Picture 4" descr="AA026359.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23355" y="5227491"/>
            <a:ext cx="3136392" cy="3121152"/>
          </a:xfrm>
          <a:prstGeom prst="rect">
            <a:avLst/>
          </a:prstGeom>
        </p:spPr>
      </p:pic>
    </p:spTree>
    <p:extLst>
      <p:ext uri="{BB962C8B-B14F-4D97-AF65-F5344CB8AC3E}">
        <p14:creationId xmlns:p14="http://schemas.microsoft.com/office/powerpoint/2010/main" val="2397197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How about on real data?</a:t>
            </a:r>
          </a:p>
        </p:txBody>
      </p:sp>
      <p:sp>
        <p:nvSpPr>
          <p:cNvPr id="23555" name="Rectangle 2"/>
          <p:cNvSpPr>
            <a:spLocks noGrp="1" noChangeArrowheads="1"/>
          </p:cNvSpPr>
          <p:nvPr>
            <p:ph type="body" idx="1"/>
          </p:nvPr>
        </p:nvSpPr>
        <p:spPr>
          <a:xfrm>
            <a:off x="170973" y="1371600"/>
            <a:ext cx="8973027" cy="5047059"/>
          </a:xfrm>
        </p:spPr>
        <p:txBody>
          <a:bodyPr>
            <a:normAutofit/>
          </a:bodyPr>
          <a:lstStyle/>
          <a:p>
            <a:pPr eaLnBrk="1" hangingPunct="1"/>
            <a:r>
              <a:rPr lang="en-US" dirty="0">
                <a:latin typeface="Vista Sans OT Reg" charset="0"/>
                <a:ea typeface="ヒラギノ角ゴ ProN W3" charset="0"/>
                <a:cs typeface="ヒラギノ角ゴ ProN W3" charset="0"/>
              </a:rPr>
              <a:t>Toy AI tasks are important for developing innovative methods.</a:t>
            </a:r>
          </a:p>
          <a:p>
            <a:pPr eaLnBrk="1" hangingPunct="1"/>
            <a:r>
              <a:rPr lang="en-US" dirty="0">
                <a:latin typeface="Vista Sans OT Reg" charset="0"/>
                <a:ea typeface="ヒラギノ角ゴ ProN W3" charset="0"/>
                <a:cs typeface="ヒラギノ角ゴ ProN W3" charset="0"/>
              </a:rPr>
              <a:t>But they do not give all the answers.</a:t>
            </a:r>
          </a:p>
          <a:p>
            <a:pPr eaLnBrk="1" hangingPunct="1"/>
            <a:endParaRPr lang="en-US" dirty="0">
              <a:solidFill>
                <a:schemeClr val="accent2"/>
              </a:solidFill>
              <a:latin typeface="Vista Sans OT Reg" charset="0"/>
              <a:ea typeface="ヒラギノ角ゴ ProN W3" charset="0"/>
              <a:cs typeface="ヒラギノ角ゴ ProN W3" charset="0"/>
            </a:endParaRPr>
          </a:p>
          <a:p>
            <a:pPr eaLnBrk="1" hangingPunct="1"/>
            <a:r>
              <a:rPr lang="en-US" dirty="0">
                <a:solidFill>
                  <a:schemeClr val="accent2"/>
                </a:solidFill>
                <a:latin typeface="Vista Sans OT Reg" charset="0"/>
                <a:ea typeface="ヒラギノ角ゴ ProN W3" charset="0"/>
                <a:cs typeface="ヒラギノ角ゴ ProN W3" charset="0"/>
              </a:rPr>
              <a:t>How do these models work on real data?</a:t>
            </a:r>
          </a:p>
          <a:p>
            <a:pPr lvl="1"/>
            <a:r>
              <a:rPr lang="en-US" dirty="0">
                <a:solidFill>
                  <a:srgbClr val="0000FF"/>
                </a:solidFill>
              </a:rPr>
              <a:t>Classic Language Modeling </a:t>
            </a:r>
            <a:r>
              <a:rPr lang="en-US" dirty="0">
                <a:solidFill>
                  <a:srgbClr val="595959"/>
                </a:solidFill>
              </a:rPr>
              <a:t>(Penn </a:t>
            </a:r>
            <a:r>
              <a:rPr lang="en-US" dirty="0" err="1">
                <a:solidFill>
                  <a:srgbClr val="595959"/>
                </a:solidFill>
              </a:rPr>
              <a:t>TreeBank</a:t>
            </a:r>
            <a:r>
              <a:rPr lang="en-US" dirty="0">
                <a:solidFill>
                  <a:srgbClr val="595959"/>
                </a:solidFill>
              </a:rPr>
              <a:t>, Text8)</a:t>
            </a:r>
          </a:p>
          <a:p>
            <a:pPr lvl="1"/>
            <a:r>
              <a:rPr lang="en-US" dirty="0">
                <a:solidFill>
                  <a:srgbClr val="0000FF"/>
                </a:solidFill>
              </a:rPr>
              <a:t>Story understanding </a:t>
            </a:r>
            <a:r>
              <a:rPr lang="en-US" dirty="0">
                <a:solidFill>
                  <a:srgbClr val="800000"/>
                </a:solidFill>
              </a:rPr>
              <a:t>(Children’s Book Test, News articles)</a:t>
            </a:r>
          </a:p>
          <a:p>
            <a:pPr lvl="1"/>
            <a:r>
              <a:rPr lang="en-US" dirty="0">
                <a:solidFill>
                  <a:srgbClr val="0000FF"/>
                </a:solidFill>
              </a:rPr>
              <a:t>Open Question Answering </a:t>
            </a:r>
            <a:r>
              <a:rPr lang="en-US" dirty="0">
                <a:solidFill>
                  <a:srgbClr val="800000"/>
                </a:solidFill>
              </a:rPr>
              <a:t>(</a:t>
            </a:r>
            <a:r>
              <a:rPr lang="en-US" dirty="0" err="1">
                <a:solidFill>
                  <a:srgbClr val="800000"/>
                </a:solidFill>
              </a:rPr>
              <a:t>WebQuestions</a:t>
            </a:r>
            <a:r>
              <a:rPr lang="en-US" dirty="0">
                <a:solidFill>
                  <a:srgbClr val="800000"/>
                </a:solidFill>
              </a:rPr>
              <a:t>, </a:t>
            </a:r>
            <a:r>
              <a:rPr lang="en-US" dirty="0" err="1">
                <a:solidFill>
                  <a:srgbClr val="800000"/>
                </a:solidFill>
              </a:rPr>
              <a:t>WikiQA</a:t>
            </a:r>
            <a:r>
              <a:rPr lang="en-US" dirty="0">
                <a:solidFill>
                  <a:srgbClr val="800000"/>
                </a:solidFill>
              </a:rPr>
              <a:t>)</a:t>
            </a:r>
          </a:p>
          <a:p>
            <a:pPr lvl="1"/>
            <a:r>
              <a:rPr lang="en-US" dirty="0">
                <a:solidFill>
                  <a:srgbClr val="0000FF"/>
                </a:solidFill>
              </a:rPr>
              <a:t>Goal-Oriented Dialog and Chit-Chat </a:t>
            </a:r>
            <a:r>
              <a:rPr lang="en-US" dirty="0">
                <a:solidFill>
                  <a:srgbClr val="800000"/>
                </a:solidFill>
              </a:rPr>
              <a:t>(Movie Dialog, Ubuntu)</a:t>
            </a:r>
          </a:p>
          <a:p>
            <a:pPr lvl="1"/>
            <a:endParaRPr lang="en-US" u="sng" dirty="0">
              <a:solidFill>
                <a:schemeClr val="accent2"/>
              </a:solidFill>
              <a:latin typeface="Vista Sans OT Reg" charset="0"/>
              <a:ea typeface="ヒラギノ角ゴ ProN W3" charset="0"/>
              <a:cs typeface="ヒラギノ角ゴ ProN W3" charset="0"/>
              <a:sym typeface="Wingdings"/>
            </a:endParaRPr>
          </a:p>
          <a:p>
            <a:pPr eaLnBrk="1" hangingPunct="1"/>
            <a:endParaRPr lang="en-US" dirty="0">
              <a:latin typeface="Vista Sans OT Reg" charset="0"/>
              <a:ea typeface="ヒラギノ角ゴ ProN W3" charset="0"/>
              <a:cs typeface="ヒラギノ角ゴ ProN W3" charset="0"/>
            </a:endParaRPr>
          </a:p>
        </p:txBody>
      </p:sp>
    </p:spTree>
    <p:extLst>
      <p:ext uri="{BB962C8B-B14F-4D97-AF65-F5344CB8AC3E}">
        <p14:creationId xmlns:p14="http://schemas.microsoft.com/office/powerpoint/2010/main" val="4051759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011"/>
            <a:ext cx="9143999" cy="1045861"/>
          </a:xfrm>
        </p:spPr>
        <p:txBody>
          <a:bodyPr/>
          <a:lstStyle/>
          <a:p>
            <a:r>
              <a:rPr lang="en-US" dirty="0"/>
              <a:t>Evaluating End-To-End Learners </a:t>
            </a:r>
          </a:p>
        </p:txBody>
      </p:sp>
      <p:sp>
        <p:nvSpPr>
          <p:cNvPr id="3" name="Content Placeholder 2"/>
          <p:cNvSpPr>
            <a:spLocks noGrp="1"/>
          </p:cNvSpPr>
          <p:nvPr>
            <p:ph idx="1"/>
          </p:nvPr>
        </p:nvSpPr>
        <p:spPr>
          <a:xfrm>
            <a:off x="186433" y="1270503"/>
            <a:ext cx="8957566" cy="5064103"/>
          </a:xfrm>
        </p:spPr>
        <p:txBody>
          <a:bodyPr>
            <a:normAutofit/>
          </a:bodyPr>
          <a:lstStyle/>
          <a:p>
            <a:r>
              <a:rPr lang="en-US" u="sng" dirty="0">
                <a:solidFill>
                  <a:schemeClr val="accent2"/>
                </a:solidFill>
              </a:rPr>
              <a:t>Long Term goal:</a:t>
            </a:r>
            <a:r>
              <a:rPr lang="en-US" dirty="0">
                <a:solidFill>
                  <a:schemeClr val="accent2"/>
                </a:solidFill>
              </a:rPr>
              <a:t> </a:t>
            </a:r>
            <a:r>
              <a:rPr lang="en-US" dirty="0"/>
              <a:t>A learner can be trained (from scratch?) to understand and use language.</a:t>
            </a:r>
            <a:endParaRPr lang="en-US" dirty="0">
              <a:solidFill>
                <a:schemeClr val="accent2"/>
              </a:solidFill>
            </a:endParaRPr>
          </a:p>
          <a:p>
            <a:r>
              <a:rPr lang="en-US" u="sng" dirty="0">
                <a:solidFill>
                  <a:schemeClr val="accent2"/>
                </a:solidFill>
              </a:rPr>
              <a:t>Our main interest</a:t>
            </a:r>
            <a:r>
              <a:rPr lang="en-US" dirty="0">
                <a:solidFill>
                  <a:schemeClr val="accent2"/>
                </a:solidFill>
              </a:rPr>
              <a:t>: </a:t>
            </a:r>
            <a:r>
              <a:rPr lang="en-US" dirty="0">
                <a:solidFill>
                  <a:srgbClr val="000000"/>
                </a:solidFill>
              </a:rPr>
              <a:t>uncover the learning algorithms able to do so.</a:t>
            </a:r>
          </a:p>
          <a:p>
            <a:r>
              <a:rPr lang="en-US" b="1" dirty="0">
                <a:solidFill>
                  <a:schemeClr val="accent3"/>
                </a:solidFill>
              </a:rPr>
              <a:t>Inspired by “A Roadmap towards Machine Intelligence” (</a:t>
            </a:r>
            <a:r>
              <a:rPr lang="en-US" b="1" dirty="0" err="1">
                <a:solidFill>
                  <a:schemeClr val="accent3"/>
                </a:solidFill>
              </a:rPr>
              <a:t>Mikolov</a:t>
            </a:r>
            <a:r>
              <a:rPr lang="en-US" b="1" dirty="0">
                <a:solidFill>
                  <a:schemeClr val="accent3"/>
                </a:solidFill>
              </a:rPr>
              <a:t>, </a:t>
            </a:r>
            <a:r>
              <a:rPr lang="en-US" b="1" dirty="0" err="1">
                <a:solidFill>
                  <a:schemeClr val="accent3"/>
                </a:solidFill>
              </a:rPr>
              <a:t>Joulin</a:t>
            </a:r>
            <a:r>
              <a:rPr lang="en-US" b="1" dirty="0">
                <a:solidFill>
                  <a:schemeClr val="accent3"/>
                </a:solidFill>
              </a:rPr>
              <a:t>, </a:t>
            </a:r>
            <a:r>
              <a:rPr lang="en-US" b="1" dirty="0" err="1">
                <a:solidFill>
                  <a:schemeClr val="accent3"/>
                </a:solidFill>
              </a:rPr>
              <a:t>Baroni</a:t>
            </a:r>
            <a:r>
              <a:rPr lang="en-US" b="1" dirty="0">
                <a:solidFill>
                  <a:schemeClr val="accent3"/>
                </a:solidFill>
              </a:rPr>
              <a:t> 2015) </a:t>
            </a:r>
            <a:r>
              <a:rPr lang="en-US" dirty="0">
                <a:solidFill>
                  <a:srgbClr val="000000"/>
                </a:solidFill>
              </a:rPr>
              <a:t>we advocate a set of tasks to train &amp; evaluate on:</a:t>
            </a:r>
            <a:endParaRPr lang="en-US" dirty="0">
              <a:solidFill>
                <a:srgbClr val="0000FF"/>
              </a:solidFill>
            </a:endParaRPr>
          </a:p>
          <a:p>
            <a:pPr lvl="1"/>
            <a:r>
              <a:rPr lang="en-US" dirty="0">
                <a:solidFill>
                  <a:srgbClr val="0000FF"/>
                </a:solidFill>
              </a:rPr>
              <a:t>Classic Language Modeling </a:t>
            </a:r>
            <a:r>
              <a:rPr lang="en-US" dirty="0">
                <a:solidFill>
                  <a:srgbClr val="595959"/>
                </a:solidFill>
              </a:rPr>
              <a:t>(Penn </a:t>
            </a:r>
            <a:r>
              <a:rPr lang="en-US" dirty="0" err="1">
                <a:solidFill>
                  <a:srgbClr val="595959"/>
                </a:solidFill>
              </a:rPr>
              <a:t>TreeBank</a:t>
            </a:r>
            <a:r>
              <a:rPr lang="en-US" dirty="0">
                <a:solidFill>
                  <a:srgbClr val="595959"/>
                </a:solidFill>
              </a:rPr>
              <a:t>, Text8)</a:t>
            </a:r>
          </a:p>
          <a:p>
            <a:pPr lvl="1"/>
            <a:r>
              <a:rPr lang="en-US" dirty="0">
                <a:solidFill>
                  <a:srgbClr val="0000FF"/>
                </a:solidFill>
              </a:rPr>
              <a:t>Story understanding </a:t>
            </a:r>
            <a:r>
              <a:rPr lang="en-US" dirty="0">
                <a:solidFill>
                  <a:srgbClr val="800000"/>
                </a:solidFill>
              </a:rPr>
              <a:t>(Children’s Book Test, News articles)</a:t>
            </a:r>
          </a:p>
          <a:p>
            <a:pPr lvl="1"/>
            <a:r>
              <a:rPr lang="en-US" dirty="0">
                <a:solidFill>
                  <a:srgbClr val="0000FF"/>
                </a:solidFill>
              </a:rPr>
              <a:t>Open Question Answering </a:t>
            </a:r>
            <a:r>
              <a:rPr lang="en-US" dirty="0">
                <a:solidFill>
                  <a:srgbClr val="800000"/>
                </a:solidFill>
              </a:rPr>
              <a:t>(</a:t>
            </a:r>
            <a:r>
              <a:rPr lang="en-US" dirty="0" err="1">
                <a:solidFill>
                  <a:srgbClr val="800000"/>
                </a:solidFill>
              </a:rPr>
              <a:t>WebQuestions</a:t>
            </a:r>
            <a:r>
              <a:rPr lang="en-US" dirty="0">
                <a:solidFill>
                  <a:srgbClr val="800000"/>
                </a:solidFill>
              </a:rPr>
              <a:t>, </a:t>
            </a:r>
            <a:r>
              <a:rPr lang="en-US" dirty="0" err="1">
                <a:solidFill>
                  <a:srgbClr val="800000"/>
                </a:solidFill>
              </a:rPr>
              <a:t>WikiQA</a:t>
            </a:r>
            <a:r>
              <a:rPr lang="en-US" dirty="0">
                <a:solidFill>
                  <a:srgbClr val="800000"/>
                </a:solidFill>
              </a:rPr>
              <a:t>)</a:t>
            </a:r>
          </a:p>
          <a:p>
            <a:pPr lvl="1"/>
            <a:r>
              <a:rPr lang="en-US" dirty="0">
                <a:solidFill>
                  <a:srgbClr val="0000FF"/>
                </a:solidFill>
              </a:rPr>
              <a:t>Goal-Oriented Dialog and Chit-Chat </a:t>
            </a:r>
            <a:r>
              <a:rPr lang="en-US" dirty="0">
                <a:solidFill>
                  <a:srgbClr val="800000"/>
                </a:solidFill>
              </a:rPr>
              <a:t>(Movie Dialog, Ubuntu)</a:t>
            </a:r>
          </a:p>
        </p:txBody>
      </p:sp>
    </p:spTree>
    <p:extLst>
      <p:ext uri="{BB962C8B-B14F-4D97-AF65-F5344CB8AC3E}">
        <p14:creationId xmlns:p14="http://schemas.microsoft.com/office/powerpoint/2010/main" val="1374339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Language Modeling</a:t>
            </a:r>
          </a:p>
        </p:txBody>
      </p:sp>
      <p:sp>
        <p:nvSpPr>
          <p:cNvPr id="6" name="TextBox 5"/>
          <p:cNvSpPr txBox="1"/>
          <p:nvPr/>
        </p:nvSpPr>
        <p:spPr>
          <a:xfrm>
            <a:off x="475616" y="4649520"/>
            <a:ext cx="4450791" cy="646331"/>
          </a:xfrm>
          <a:prstGeom prst="rect">
            <a:avLst/>
          </a:prstGeom>
          <a:noFill/>
        </p:spPr>
        <p:txBody>
          <a:bodyPr wrap="square" rtlCol="0">
            <a:spAutoFit/>
          </a:bodyPr>
          <a:lstStyle/>
          <a:p>
            <a:r>
              <a:rPr lang="en-US" dirty="0"/>
              <a:t>Hops vs. Attention: </a:t>
            </a:r>
          </a:p>
          <a:p>
            <a:r>
              <a:rPr lang="en-US" dirty="0"/>
              <a:t>Average over (PTB) </a:t>
            </a:r>
          </a:p>
        </p:txBody>
      </p:sp>
      <p:sp>
        <p:nvSpPr>
          <p:cNvPr id="7" name="TextBox 6"/>
          <p:cNvSpPr txBox="1"/>
          <p:nvPr/>
        </p:nvSpPr>
        <p:spPr>
          <a:xfrm>
            <a:off x="4235987" y="4926519"/>
            <a:ext cx="2427467" cy="369332"/>
          </a:xfrm>
          <a:prstGeom prst="rect">
            <a:avLst/>
          </a:prstGeom>
          <a:noFill/>
        </p:spPr>
        <p:txBody>
          <a:bodyPr wrap="square" rtlCol="0">
            <a:spAutoFit/>
          </a:bodyPr>
          <a:lstStyle/>
          <a:p>
            <a:r>
              <a:rPr lang="en-US" dirty="0"/>
              <a:t>Average over (Text8)</a:t>
            </a:r>
          </a:p>
        </p:txBody>
      </p:sp>
      <p:pic>
        <p:nvPicPr>
          <p:cNvPr id="3" name="Picture 2"/>
          <p:cNvPicPr>
            <a:picLocks noChangeAspect="1"/>
          </p:cNvPicPr>
          <p:nvPr/>
        </p:nvPicPr>
        <p:blipFill>
          <a:blip r:embed="rId2"/>
          <a:stretch>
            <a:fillRect/>
          </a:stretch>
        </p:blipFill>
        <p:spPr>
          <a:xfrm>
            <a:off x="29778" y="5226494"/>
            <a:ext cx="8823744" cy="1414189"/>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519722773"/>
              </p:ext>
            </p:extLst>
          </p:nvPr>
        </p:nvGraphicFramePr>
        <p:xfrm>
          <a:off x="2619752" y="2421766"/>
          <a:ext cx="2885211" cy="2115646"/>
        </p:xfrm>
        <a:graphic>
          <a:graphicData uri="http://schemas.openxmlformats.org/drawingml/2006/table">
            <a:tbl>
              <a:tblPr firstRow="1" bandRow="1">
                <a:tableStyleId>{5940675A-B579-460E-94D1-54222C63F5DA}</a:tableStyleId>
              </a:tblPr>
              <a:tblGrid>
                <a:gridCol w="961737">
                  <a:extLst>
                    <a:ext uri="{9D8B030D-6E8A-4147-A177-3AD203B41FA5}">
                      <a16:colId xmlns:a16="http://schemas.microsoft.com/office/drawing/2014/main" val="20000"/>
                    </a:ext>
                  </a:extLst>
                </a:gridCol>
                <a:gridCol w="961737">
                  <a:extLst>
                    <a:ext uri="{9D8B030D-6E8A-4147-A177-3AD203B41FA5}">
                      <a16:colId xmlns:a16="http://schemas.microsoft.com/office/drawing/2014/main" val="20001"/>
                    </a:ext>
                  </a:extLst>
                </a:gridCol>
                <a:gridCol w="961737">
                  <a:extLst>
                    <a:ext uri="{9D8B030D-6E8A-4147-A177-3AD203B41FA5}">
                      <a16:colId xmlns:a16="http://schemas.microsoft.com/office/drawing/2014/main" val="20002"/>
                    </a:ext>
                  </a:extLst>
                </a:gridCol>
              </a:tblGrid>
              <a:tr h="378870">
                <a:tc>
                  <a:txBody>
                    <a:bodyPr/>
                    <a:lstStyle/>
                    <a:p>
                      <a:endParaRPr lang="en-US" sz="1200" dirty="0"/>
                    </a:p>
                  </a:txBody>
                  <a:tcPr/>
                </a:tc>
                <a:tc>
                  <a:txBody>
                    <a:bodyPr/>
                    <a:lstStyle/>
                    <a:p>
                      <a:r>
                        <a:rPr lang="en-US" sz="1200" dirty="0"/>
                        <a:t>Penn Tree</a:t>
                      </a:r>
                    </a:p>
                  </a:txBody>
                  <a:tcPr/>
                </a:tc>
                <a:tc>
                  <a:txBody>
                    <a:bodyPr/>
                    <a:lstStyle/>
                    <a:p>
                      <a:r>
                        <a:rPr lang="en-US" sz="1200" dirty="0"/>
                        <a:t>Text8</a:t>
                      </a:r>
                    </a:p>
                  </a:txBody>
                  <a:tcPr/>
                </a:tc>
                <a:extLst>
                  <a:ext uri="{0D108BD9-81ED-4DB2-BD59-A6C34878D82A}">
                    <a16:rowId xmlns:a16="http://schemas.microsoft.com/office/drawing/2014/main" val="10000"/>
                  </a:ext>
                </a:extLst>
              </a:tr>
              <a:tr h="319894">
                <a:tc>
                  <a:txBody>
                    <a:bodyPr/>
                    <a:lstStyle/>
                    <a:p>
                      <a:r>
                        <a:rPr lang="en-US" sz="1200" dirty="0"/>
                        <a:t>RNN</a:t>
                      </a:r>
                    </a:p>
                  </a:txBody>
                  <a:tcPr/>
                </a:tc>
                <a:tc>
                  <a:txBody>
                    <a:bodyPr/>
                    <a:lstStyle/>
                    <a:p>
                      <a:pPr algn="ctr"/>
                      <a:r>
                        <a:rPr lang="en-US" sz="1200" dirty="0"/>
                        <a:t>129</a:t>
                      </a:r>
                    </a:p>
                  </a:txBody>
                  <a:tcPr/>
                </a:tc>
                <a:tc>
                  <a:txBody>
                    <a:bodyPr/>
                    <a:lstStyle/>
                    <a:p>
                      <a:pPr algn="ctr"/>
                      <a:r>
                        <a:rPr lang="en-US" sz="1200" dirty="0"/>
                        <a:t>184</a:t>
                      </a:r>
                    </a:p>
                  </a:txBody>
                  <a:tcPr/>
                </a:tc>
                <a:extLst>
                  <a:ext uri="{0D108BD9-81ED-4DB2-BD59-A6C34878D82A}">
                    <a16:rowId xmlns:a16="http://schemas.microsoft.com/office/drawing/2014/main" val="10001"/>
                  </a:ext>
                </a:extLst>
              </a:tr>
              <a:tr h="319894">
                <a:tc>
                  <a:txBody>
                    <a:bodyPr/>
                    <a:lstStyle/>
                    <a:p>
                      <a:r>
                        <a:rPr lang="en-US" sz="1200" dirty="0"/>
                        <a:t>LSTM</a:t>
                      </a:r>
                    </a:p>
                  </a:txBody>
                  <a:tcPr/>
                </a:tc>
                <a:tc>
                  <a:txBody>
                    <a:bodyPr/>
                    <a:lstStyle/>
                    <a:p>
                      <a:pPr algn="ctr"/>
                      <a:r>
                        <a:rPr lang="en-US" sz="1200" dirty="0"/>
                        <a:t>115</a:t>
                      </a:r>
                    </a:p>
                  </a:txBody>
                  <a:tcPr/>
                </a:tc>
                <a:tc>
                  <a:txBody>
                    <a:bodyPr/>
                    <a:lstStyle/>
                    <a:p>
                      <a:pPr algn="ctr"/>
                      <a:r>
                        <a:rPr lang="en-US" sz="1200" dirty="0"/>
                        <a:t>154</a:t>
                      </a:r>
                    </a:p>
                  </a:txBody>
                  <a:tcPr/>
                </a:tc>
                <a:extLst>
                  <a:ext uri="{0D108BD9-81ED-4DB2-BD59-A6C34878D82A}">
                    <a16:rowId xmlns:a16="http://schemas.microsoft.com/office/drawing/2014/main" val="10002"/>
                  </a:ext>
                </a:extLst>
              </a:tr>
              <a:tr h="319894">
                <a:tc>
                  <a:txBody>
                    <a:bodyPr/>
                    <a:lstStyle/>
                    <a:p>
                      <a:r>
                        <a:rPr lang="en-US" sz="1200" dirty="0"/>
                        <a:t>MemN2N 2 hops</a:t>
                      </a:r>
                    </a:p>
                  </a:txBody>
                  <a:tcPr/>
                </a:tc>
                <a:tc>
                  <a:txBody>
                    <a:bodyPr/>
                    <a:lstStyle/>
                    <a:p>
                      <a:pPr algn="ctr"/>
                      <a:r>
                        <a:rPr lang="en-US" sz="1200" dirty="0"/>
                        <a:t>121</a:t>
                      </a:r>
                    </a:p>
                  </a:txBody>
                  <a:tcPr/>
                </a:tc>
                <a:tc>
                  <a:txBody>
                    <a:bodyPr/>
                    <a:lstStyle/>
                    <a:p>
                      <a:pPr algn="ctr"/>
                      <a:r>
                        <a:rPr lang="en-US" sz="1200" dirty="0"/>
                        <a:t>187</a:t>
                      </a:r>
                    </a:p>
                  </a:txBody>
                  <a:tcPr/>
                </a:tc>
                <a:extLst>
                  <a:ext uri="{0D108BD9-81ED-4DB2-BD59-A6C34878D82A}">
                    <a16:rowId xmlns:a16="http://schemas.microsoft.com/office/drawing/2014/main" val="10003"/>
                  </a:ext>
                </a:extLst>
              </a:tr>
              <a:tr h="319894">
                <a:tc>
                  <a:txBody>
                    <a:bodyPr/>
                    <a:lstStyle/>
                    <a:p>
                      <a:r>
                        <a:rPr lang="en-US" sz="1200" dirty="0"/>
                        <a:t>5 hops</a:t>
                      </a:r>
                    </a:p>
                  </a:txBody>
                  <a:tcPr/>
                </a:tc>
                <a:tc>
                  <a:txBody>
                    <a:bodyPr/>
                    <a:lstStyle/>
                    <a:p>
                      <a:pPr algn="ctr"/>
                      <a:r>
                        <a:rPr lang="en-US" sz="1200" dirty="0"/>
                        <a:t>118</a:t>
                      </a:r>
                    </a:p>
                  </a:txBody>
                  <a:tcPr/>
                </a:tc>
                <a:tc>
                  <a:txBody>
                    <a:bodyPr/>
                    <a:lstStyle/>
                    <a:p>
                      <a:pPr algn="ctr"/>
                      <a:r>
                        <a:rPr lang="en-US" sz="1200" dirty="0"/>
                        <a:t>154</a:t>
                      </a:r>
                    </a:p>
                  </a:txBody>
                  <a:tcPr/>
                </a:tc>
                <a:extLst>
                  <a:ext uri="{0D108BD9-81ED-4DB2-BD59-A6C34878D82A}">
                    <a16:rowId xmlns:a16="http://schemas.microsoft.com/office/drawing/2014/main" val="10004"/>
                  </a:ext>
                </a:extLst>
              </a:tr>
              <a:tr h="319894">
                <a:tc>
                  <a:txBody>
                    <a:bodyPr/>
                    <a:lstStyle/>
                    <a:p>
                      <a:r>
                        <a:rPr lang="en-US" sz="1200" dirty="0"/>
                        <a:t>7 hops</a:t>
                      </a:r>
                    </a:p>
                  </a:txBody>
                  <a:tcPr/>
                </a:tc>
                <a:tc>
                  <a:txBody>
                    <a:bodyPr/>
                    <a:lstStyle/>
                    <a:p>
                      <a:pPr algn="ctr"/>
                      <a:r>
                        <a:rPr lang="en-US" sz="1200" dirty="0"/>
                        <a:t>111</a:t>
                      </a:r>
                    </a:p>
                  </a:txBody>
                  <a:tcPr/>
                </a:tc>
                <a:tc>
                  <a:txBody>
                    <a:bodyPr/>
                    <a:lstStyle/>
                    <a:p>
                      <a:pPr algn="ctr"/>
                      <a:r>
                        <a:rPr lang="en-US" sz="1200" dirty="0"/>
                        <a:t>147</a:t>
                      </a:r>
                    </a:p>
                  </a:txBody>
                  <a:tcPr/>
                </a:tc>
                <a:extLst>
                  <a:ext uri="{0D108BD9-81ED-4DB2-BD59-A6C34878D82A}">
                    <a16:rowId xmlns:a16="http://schemas.microsoft.com/office/drawing/2014/main" val="10005"/>
                  </a:ext>
                </a:extLst>
              </a:tr>
            </a:tbl>
          </a:graphicData>
        </a:graphic>
      </p:graphicFrame>
      <p:sp>
        <p:nvSpPr>
          <p:cNvPr id="10" name="TextBox 9"/>
          <p:cNvSpPr txBox="1"/>
          <p:nvPr/>
        </p:nvSpPr>
        <p:spPr>
          <a:xfrm>
            <a:off x="5606353" y="2862581"/>
            <a:ext cx="1505540" cy="369332"/>
          </a:xfrm>
          <a:prstGeom prst="rect">
            <a:avLst/>
          </a:prstGeom>
          <a:noFill/>
        </p:spPr>
        <p:txBody>
          <a:bodyPr wrap="none" rtlCol="0">
            <a:spAutoFit/>
          </a:bodyPr>
          <a:lstStyle/>
          <a:p>
            <a:r>
              <a:rPr lang="en-US" dirty="0"/>
              <a:t>Test perplexity</a:t>
            </a:r>
          </a:p>
        </p:txBody>
      </p:sp>
      <p:sp>
        <p:nvSpPr>
          <p:cNvPr id="13" name="TextBox 12"/>
          <p:cNvSpPr txBox="1"/>
          <p:nvPr/>
        </p:nvSpPr>
        <p:spPr>
          <a:xfrm>
            <a:off x="549275" y="1444532"/>
            <a:ext cx="7802523" cy="923330"/>
          </a:xfrm>
          <a:prstGeom prst="rect">
            <a:avLst/>
          </a:prstGeom>
          <a:noFill/>
        </p:spPr>
        <p:txBody>
          <a:bodyPr wrap="square" rtlCol="0">
            <a:spAutoFit/>
          </a:bodyPr>
          <a:lstStyle/>
          <a:p>
            <a:r>
              <a:rPr lang="en-US" dirty="0">
                <a:solidFill>
                  <a:srgbClr val="0000FF"/>
                </a:solidFill>
              </a:rPr>
              <a:t>The goal is to predict the next word in a text sequence given the previous words. Results on the Penn Treebank and Text8 (Wikipedia-based) corpora.</a:t>
            </a:r>
          </a:p>
        </p:txBody>
      </p:sp>
    </p:spTree>
    <p:extLst>
      <p:ext uri="{BB962C8B-B14F-4D97-AF65-F5344CB8AC3E}">
        <p14:creationId xmlns:p14="http://schemas.microsoft.com/office/powerpoint/2010/main" val="1908525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Language Modeling</a:t>
            </a:r>
          </a:p>
        </p:txBody>
      </p:sp>
      <p:graphicFrame>
        <p:nvGraphicFramePr>
          <p:cNvPr id="9" name="Table 8"/>
          <p:cNvGraphicFramePr>
            <a:graphicFrameLocks noGrp="1"/>
          </p:cNvGraphicFramePr>
          <p:nvPr>
            <p:extLst>
              <p:ext uri="{D42A27DB-BD31-4B8C-83A1-F6EECF244321}">
                <p14:modId xmlns:p14="http://schemas.microsoft.com/office/powerpoint/2010/main" val="4002563438"/>
              </p:ext>
            </p:extLst>
          </p:nvPr>
        </p:nvGraphicFramePr>
        <p:xfrm>
          <a:off x="2619752" y="2421766"/>
          <a:ext cx="2885211" cy="2115646"/>
        </p:xfrm>
        <a:graphic>
          <a:graphicData uri="http://schemas.openxmlformats.org/drawingml/2006/table">
            <a:tbl>
              <a:tblPr firstRow="1" bandRow="1">
                <a:tableStyleId>{5940675A-B579-460E-94D1-54222C63F5DA}</a:tableStyleId>
              </a:tblPr>
              <a:tblGrid>
                <a:gridCol w="961737">
                  <a:extLst>
                    <a:ext uri="{9D8B030D-6E8A-4147-A177-3AD203B41FA5}">
                      <a16:colId xmlns:a16="http://schemas.microsoft.com/office/drawing/2014/main" val="20000"/>
                    </a:ext>
                  </a:extLst>
                </a:gridCol>
                <a:gridCol w="961737">
                  <a:extLst>
                    <a:ext uri="{9D8B030D-6E8A-4147-A177-3AD203B41FA5}">
                      <a16:colId xmlns:a16="http://schemas.microsoft.com/office/drawing/2014/main" val="20001"/>
                    </a:ext>
                  </a:extLst>
                </a:gridCol>
                <a:gridCol w="961737">
                  <a:extLst>
                    <a:ext uri="{9D8B030D-6E8A-4147-A177-3AD203B41FA5}">
                      <a16:colId xmlns:a16="http://schemas.microsoft.com/office/drawing/2014/main" val="20002"/>
                    </a:ext>
                  </a:extLst>
                </a:gridCol>
              </a:tblGrid>
              <a:tr h="378870">
                <a:tc>
                  <a:txBody>
                    <a:bodyPr/>
                    <a:lstStyle/>
                    <a:p>
                      <a:endParaRPr lang="en-US" sz="1200" dirty="0"/>
                    </a:p>
                  </a:txBody>
                  <a:tcPr/>
                </a:tc>
                <a:tc>
                  <a:txBody>
                    <a:bodyPr/>
                    <a:lstStyle/>
                    <a:p>
                      <a:r>
                        <a:rPr lang="en-US" sz="1200" dirty="0"/>
                        <a:t>Penn Tree</a:t>
                      </a:r>
                    </a:p>
                  </a:txBody>
                  <a:tcPr/>
                </a:tc>
                <a:tc>
                  <a:txBody>
                    <a:bodyPr/>
                    <a:lstStyle/>
                    <a:p>
                      <a:r>
                        <a:rPr lang="en-US" sz="1200" dirty="0"/>
                        <a:t>Text8</a:t>
                      </a:r>
                    </a:p>
                  </a:txBody>
                  <a:tcPr/>
                </a:tc>
                <a:extLst>
                  <a:ext uri="{0D108BD9-81ED-4DB2-BD59-A6C34878D82A}">
                    <a16:rowId xmlns:a16="http://schemas.microsoft.com/office/drawing/2014/main" val="10000"/>
                  </a:ext>
                </a:extLst>
              </a:tr>
              <a:tr h="319894">
                <a:tc>
                  <a:txBody>
                    <a:bodyPr/>
                    <a:lstStyle/>
                    <a:p>
                      <a:r>
                        <a:rPr lang="en-US" sz="1200" dirty="0"/>
                        <a:t>RNN</a:t>
                      </a:r>
                    </a:p>
                  </a:txBody>
                  <a:tcPr/>
                </a:tc>
                <a:tc>
                  <a:txBody>
                    <a:bodyPr/>
                    <a:lstStyle/>
                    <a:p>
                      <a:pPr algn="ctr"/>
                      <a:r>
                        <a:rPr lang="en-US" sz="1200" dirty="0"/>
                        <a:t>129</a:t>
                      </a:r>
                    </a:p>
                  </a:txBody>
                  <a:tcPr/>
                </a:tc>
                <a:tc>
                  <a:txBody>
                    <a:bodyPr/>
                    <a:lstStyle/>
                    <a:p>
                      <a:pPr algn="ctr"/>
                      <a:r>
                        <a:rPr lang="en-US" sz="1200" dirty="0"/>
                        <a:t>184</a:t>
                      </a:r>
                    </a:p>
                  </a:txBody>
                  <a:tcPr/>
                </a:tc>
                <a:extLst>
                  <a:ext uri="{0D108BD9-81ED-4DB2-BD59-A6C34878D82A}">
                    <a16:rowId xmlns:a16="http://schemas.microsoft.com/office/drawing/2014/main" val="10001"/>
                  </a:ext>
                </a:extLst>
              </a:tr>
              <a:tr h="319894">
                <a:tc>
                  <a:txBody>
                    <a:bodyPr/>
                    <a:lstStyle/>
                    <a:p>
                      <a:r>
                        <a:rPr lang="en-US" sz="1200" dirty="0"/>
                        <a:t>LSTM</a:t>
                      </a:r>
                    </a:p>
                  </a:txBody>
                  <a:tcPr/>
                </a:tc>
                <a:tc>
                  <a:txBody>
                    <a:bodyPr/>
                    <a:lstStyle/>
                    <a:p>
                      <a:pPr algn="ctr"/>
                      <a:r>
                        <a:rPr lang="en-US" sz="1200" dirty="0"/>
                        <a:t>115</a:t>
                      </a:r>
                    </a:p>
                  </a:txBody>
                  <a:tcPr/>
                </a:tc>
                <a:tc>
                  <a:txBody>
                    <a:bodyPr/>
                    <a:lstStyle/>
                    <a:p>
                      <a:pPr algn="ctr"/>
                      <a:r>
                        <a:rPr lang="en-US" sz="1200" dirty="0"/>
                        <a:t>154</a:t>
                      </a:r>
                    </a:p>
                  </a:txBody>
                  <a:tcPr/>
                </a:tc>
                <a:extLst>
                  <a:ext uri="{0D108BD9-81ED-4DB2-BD59-A6C34878D82A}">
                    <a16:rowId xmlns:a16="http://schemas.microsoft.com/office/drawing/2014/main" val="10002"/>
                  </a:ext>
                </a:extLst>
              </a:tr>
              <a:tr h="319894">
                <a:tc>
                  <a:txBody>
                    <a:bodyPr/>
                    <a:lstStyle/>
                    <a:p>
                      <a:r>
                        <a:rPr lang="en-US" sz="1200" dirty="0"/>
                        <a:t>MemN2N 2 hops</a:t>
                      </a:r>
                    </a:p>
                  </a:txBody>
                  <a:tcPr/>
                </a:tc>
                <a:tc>
                  <a:txBody>
                    <a:bodyPr/>
                    <a:lstStyle/>
                    <a:p>
                      <a:pPr algn="ctr"/>
                      <a:r>
                        <a:rPr lang="en-US" sz="1200" dirty="0"/>
                        <a:t>121</a:t>
                      </a:r>
                    </a:p>
                  </a:txBody>
                  <a:tcPr/>
                </a:tc>
                <a:tc>
                  <a:txBody>
                    <a:bodyPr/>
                    <a:lstStyle/>
                    <a:p>
                      <a:pPr algn="ctr"/>
                      <a:r>
                        <a:rPr lang="en-US" sz="1200" dirty="0"/>
                        <a:t>187</a:t>
                      </a:r>
                    </a:p>
                  </a:txBody>
                  <a:tcPr/>
                </a:tc>
                <a:extLst>
                  <a:ext uri="{0D108BD9-81ED-4DB2-BD59-A6C34878D82A}">
                    <a16:rowId xmlns:a16="http://schemas.microsoft.com/office/drawing/2014/main" val="10003"/>
                  </a:ext>
                </a:extLst>
              </a:tr>
              <a:tr h="319894">
                <a:tc>
                  <a:txBody>
                    <a:bodyPr/>
                    <a:lstStyle/>
                    <a:p>
                      <a:r>
                        <a:rPr lang="en-US" sz="1200" dirty="0"/>
                        <a:t>5 hops</a:t>
                      </a:r>
                    </a:p>
                  </a:txBody>
                  <a:tcPr/>
                </a:tc>
                <a:tc>
                  <a:txBody>
                    <a:bodyPr/>
                    <a:lstStyle/>
                    <a:p>
                      <a:pPr algn="ctr"/>
                      <a:r>
                        <a:rPr lang="en-US" sz="1200" dirty="0"/>
                        <a:t>118</a:t>
                      </a:r>
                    </a:p>
                  </a:txBody>
                  <a:tcPr/>
                </a:tc>
                <a:tc>
                  <a:txBody>
                    <a:bodyPr/>
                    <a:lstStyle/>
                    <a:p>
                      <a:pPr algn="ctr"/>
                      <a:r>
                        <a:rPr lang="en-US" sz="1200" dirty="0"/>
                        <a:t>154</a:t>
                      </a:r>
                    </a:p>
                  </a:txBody>
                  <a:tcPr/>
                </a:tc>
                <a:extLst>
                  <a:ext uri="{0D108BD9-81ED-4DB2-BD59-A6C34878D82A}">
                    <a16:rowId xmlns:a16="http://schemas.microsoft.com/office/drawing/2014/main" val="10004"/>
                  </a:ext>
                </a:extLst>
              </a:tr>
              <a:tr h="319894">
                <a:tc>
                  <a:txBody>
                    <a:bodyPr/>
                    <a:lstStyle/>
                    <a:p>
                      <a:r>
                        <a:rPr lang="en-US" sz="1200" dirty="0"/>
                        <a:t>7 hops</a:t>
                      </a:r>
                    </a:p>
                  </a:txBody>
                  <a:tcPr/>
                </a:tc>
                <a:tc>
                  <a:txBody>
                    <a:bodyPr/>
                    <a:lstStyle/>
                    <a:p>
                      <a:pPr algn="ctr"/>
                      <a:r>
                        <a:rPr lang="en-US" sz="1200" dirty="0"/>
                        <a:t>111</a:t>
                      </a:r>
                    </a:p>
                  </a:txBody>
                  <a:tcPr/>
                </a:tc>
                <a:tc>
                  <a:txBody>
                    <a:bodyPr/>
                    <a:lstStyle/>
                    <a:p>
                      <a:pPr algn="ctr"/>
                      <a:r>
                        <a:rPr lang="en-US" sz="1200" dirty="0"/>
                        <a:t>147</a:t>
                      </a:r>
                    </a:p>
                  </a:txBody>
                  <a:tcPr/>
                </a:tc>
                <a:extLst>
                  <a:ext uri="{0D108BD9-81ED-4DB2-BD59-A6C34878D82A}">
                    <a16:rowId xmlns:a16="http://schemas.microsoft.com/office/drawing/2014/main" val="10005"/>
                  </a:ext>
                </a:extLst>
              </a:tr>
            </a:tbl>
          </a:graphicData>
        </a:graphic>
      </p:graphicFrame>
      <p:sp>
        <p:nvSpPr>
          <p:cNvPr id="10" name="TextBox 9"/>
          <p:cNvSpPr txBox="1"/>
          <p:nvPr/>
        </p:nvSpPr>
        <p:spPr>
          <a:xfrm>
            <a:off x="5606353" y="2862581"/>
            <a:ext cx="1505540" cy="369332"/>
          </a:xfrm>
          <a:prstGeom prst="rect">
            <a:avLst/>
          </a:prstGeom>
          <a:noFill/>
        </p:spPr>
        <p:txBody>
          <a:bodyPr wrap="none" rtlCol="0">
            <a:spAutoFit/>
          </a:bodyPr>
          <a:lstStyle/>
          <a:p>
            <a:r>
              <a:rPr lang="en-US" dirty="0"/>
              <a:t>Test perplexity</a:t>
            </a:r>
          </a:p>
        </p:txBody>
      </p:sp>
      <p:sp>
        <p:nvSpPr>
          <p:cNvPr id="13" name="TextBox 12"/>
          <p:cNvSpPr txBox="1"/>
          <p:nvPr/>
        </p:nvSpPr>
        <p:spPr>
          <a:xfrm>
            <a:off x="549275" y="1444532"/>
            <a:ext cx="7802523" cy="923330"/>
          </a:xfrm>
          <a:prstGeom prst="rect">
            <a:avLst/>
          </a:prstGeom>
          <a:noFill/>
        </p:spPr>
        <p:txBody>
          <a:bodyPr wrap="square" rtlCol="0">
            <a:spAutoFit/>
          </a:bodyPr>
          <a:lstStyle/>
          <a:p>
            <a:r>
              <a:rPr lang="en-US" dirty="0">
                <a:solidFill>
                  <a:srgbClr val="0000FF"/>
                </a:solidFill>
              </a:rPr>
              <a:t>The goal is to predict the next word in a text sequence given the previous words. Results on the Penn Treebank and Text8 (Wikipedia-based) corpora.</a:t>
            </a:r>
          </a:p>
        </p:txBody>
      </p:sp>
      <p:sp>
        <p:nvSpPr>
          <p:cNvPr id="4" name="TextBox 3"/>
          <p:cNvSpPr txBox="1"/>
          <p:nvPr/>
        </p:nvSpPr>
        <p:spPr>
          <a:xfrm>
            <a:off x="139735" y="4715667"/>
            <a:ext cx="8853522" cy="1754327"/>
          </a:xfrm>
          <a:prstGeom prst="rect">
            <a:avLst/>
          </a:prstGeom>
          <a:solidFill>
            <a:schemeClr val="bg1"/>
          </a:solidFill>
          <a:ln w="38100" cmpd="sng">
            <a:solidFill>
              <a:schemeClr val="tx1"/>
            </a:solidFill>
          </a:ln>
        </p:spPr>
        <p:txBody>
          <a:bodyPr wrap="square" rtlCol="0">
            <a:spAutoFit/>
          </a:bodyPr>
          <a:lstStyle/>
          <a:p>
            <a:r>
              <a:rPr lang="en-US" b="1" dirty="0" err="1">
                <a:solidFill>
                  <a:srgbClr val="FF6600"/>
                </a:solidFill>
              </a:rPr>
              <a:t>MemNNs</a:t>
            </a:r>
            <a:r>
              <a:rPr lang="en-US" b="1" dirty="0">
                <a:solidFill>
                  <a:srgbClr val="FF6600"/>
                </a:solidFill>
              </a:rPr>
              <a:t> are in the same ballpark as LSTMs.</a:t>
            </a:r>
          </a:p>
          <a:p>
            <a:endParaRPr lang="en-US" b="1" dirty="0">
              <a:solidFill>
                <a:srgbClr val="FF6600"/>
              </a:solidFill>
            </a:endParaRPr>
          </a:p>
          <a:p>
            <a:r>
              <a:rPr lang="en-US" b="1" dirty="0">
                <a:solidFill>
                  <a:srgbClr val="FF6600"/>
                </a:solidFill>
              </a:rPr>
              <a:t>Hypothesis: many words (e.g. syntax words) don’t actually need really long term context, and so </a:t>
            </a:r>
            <a:r>
              <a:rPr lang="en-US" b="1" dirty="0" err="1">
                <a:solidFill>
                  <a:srgbClr val="FF6600"/>
                </a:solidFill>
              </a:rPr>
              <a:t>memNNs</a:t>
            </a:r>
            <a:r>
              <a:rPr lang="en-US" b="1" dirty="0">
                <a:solidFill>
                  <a:srgbClr val="FF6600"/>
                </a:solidFill>
              </a:rPr>
              <a:t> don’t help there.</a:t>
            </a:r>
          </a:p>
          <a:p>
            <a:endParaRPr lang="en-US" b="1" dirty="0">
              <a:solidFill>
                <a:srgbClr val="FF6600"/>
              </a:solidFill>
            </a:endParaRPr>
          </a:p>
          <a:p>
            <a:r>
              <a:rPr lang="en-US" b="1" dirty="0">
                <a:solidFill>
                  <a:srgbClr val="FF6600"/>
                </a:solidFill>
              </a:rPr>
              <a:t>Maybe </a:t>
            </a:r>
            <a:r>
              <a:rPr lang="en-US" b="1" dirty="0" err="1">
                <a:solidFill>
                  <a:srgbClr val="FF6600"/>
                </a:solidFill>
              </a:rPr>
              <a:t>MemNNs</a:t>
            </a:r>
            <a:r>
              <a:rPr lang="en-US" b="1" dirty="0">
                <a:solidFill>
                  <a:srgbClr val="FF6600"/>
                </a:solidFill>
              </a:rPr>
              <a:t> could eventually help more on things like nouns/entities?</a:t>
            </a:r>
          </a:p>
        </p:txBody>
      </p:sp>
    </p:spTree>
    <p:extLst>
      <p:ext uri="{BB962C8B-B14F-4D97-AF65-F5344CB8AC3E}">
        <p14:creationId xmlns:p14="http://schemas.microsoft.com/office/powerpoint/2010/main" val="837490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s.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533400"/>
            <a:ext cx="9144000" cy="5776188"/>
          </a:xfrm>
          <a:prstGeom prst="rect">
            <a:avLst/>
          </a:prstGeom>
        </p:spPr>
      </p:pic>
    </p:spTree>
    <p:extLst>
      <p:ext uri="{BB962C8B-B14F-4D97-AF65-F5344CB8AC3E}">
        <p14:creationId xmlns:p14="http://schemas.microsoft.com/office/powerpoint/2010/main" val="3039299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bt1.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546100"/>
            <a:ext cx="9144000" cy="5740672"/>
          </a:xfrm>
          <a:prstGeom prst="rect">
            <a:avLst/>
          </a:prstGeom>
        </p:spPr>
      </p:pic>
    </p:spTree>
    <p:extLst>
      <p:ext uri="{BB962C8B-B14F-4D97-AF65-F5344CB8AC3E}">
        <p14:creationId xmlns:p14="http://schemas.microsoft.com/office/powerpoint/2010/main" val="2252400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bt2.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558800"/>
            <a:ext cx="9144000" cy="5735871"/>
          </a:xfrm>
          <a:prstGeom prst="rect">
            <a:avLst/>
          </a:prstGeom>
        </p:spPr>
      </p:pic>
    </p:spTree>
    <p:extLst>
      <p:ext uri="{BB962C8B-B14F-4D97-AF65-F5344CB8AC3E}">
        <p14:creationId xmlns:p14="http://schemas.microsoft.com/office/powerpoint/2010/main" val="899651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Self-Supervision Memory Network</a:t>
            </a:r>
          </a:p>
        </p:txBody>
      </p:sp>
      <p:sp>
        <p:nvSpPr>
          <p:cNvPr id="3" name="Content Placeholder 2"/>
          <p:cNvSpPr>
            <a:spLocks noGrp="1"/>
          </p:cNvSpPr>
          <p:nvPr>
            <p:ph idx="1"/>
          </p:nvPr>
        </p:nvSpPr>
        <p:spPr>
          <a:xfrm>
            <a:off x="202887" y="1600201"/>
            <a:ext cx="8828858" cy="4343400"/>
          </a:xfrm>
        </p:spPr>
        <p:txBody>
          <a:bodyPr>
            <a:normAutofit lnSpcReduction="10000"/>
          </a:bodyPr>
          <a:lstStyle/>
          <a:p>
            <a:pPr marL="0" indent="0">
              <a:buNone/>
            </a:pPr>
            <a:r>
              <a:rPr lang="en-US" dirty="0"/>
              <a:t>Two tricks together that make things work a bit better:</a:t>
            </a:r>
          </a:p>
          <a:p>
            <a:pPr marL="0" indent="0">
              <a:buNone/>
            </a:pPr>
            <a:r>
              <a:rPr lang="en-US" dirty="0">
                <a:solidFill>
                  <a:srgbClr val="0000FF"/>
                </a:solidFill>
              </a:rPr>
              <a:t>1) Bypass module</a:t>
            </a:r>
          </a:p>
          <a:p>
            <a:pPr marL="0" indent="0">
              <a:buNone/>
            </a:pPr>
            <a:r>
              <a:rPr lang="en-US" dirty="0"/>
              <a:t>Instead of the last output module being a linear layer from the output of the memory, assume the answer </a:t>
            </a:r>
            <a:r>
              <a:rPr lang="en-US" i="1" dirty="0"/>
              <a:t>is one of the memories. </a:t>
            </a:r>
            <a:r>
              <a:rPr lang="en-US" dirty="0"/>
              <a:t>Sum the scores of identical memories. </a:t>
            </a:r>
          </a:p>
          <a:p>
            <a:pPr marL="0" indent="0">
              <a:buNone/>
            </a:pPr>
            <a:r>
              <a:rPr lang="en-US" dirty="0">
                <a:solidFill>
                  <a:srgbClr val="0000FF"/>
                </a:solidFill>
              </a:rPr>
              <a:t>2) Self-Supervision</a:t>
            </a:r>
          </a:p>
          <a:p>
            <a:pPr marL="0" indent="0">
              <a:buNone/>
            </a:pPr>
            <a:r>
              <a:rPr lang="en-US" dirty="0">
                <a:solidFill>
                  <a:srgbClr val="595959"/>
                </a:solidFill>
              </a:rPr>
              <a:t>We know what the right answer is on the training data, so just directly train that memories containing the answer word to be supporting facts (have high probability).</a:t>
            </a:r>
          </a:p>
        </p:txBody>
      </p:sp>
    </p:spTree>
    <p:extLst>
      <p:ext uri="{BB962C8B-B14F-4D97-AF65-F5344CB8AC3E}">
        <p14:creationId xmlns:p14="http://schemas.microsoft.com/office/powerpoint/2010/main" val="1744920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bt-res.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231900"/>
            <a:ext cx="9144000" cy="4381032"/>
          </a:xfrm>
          <a:prstGeom prst="rect">
            <a:avLst/>
          </a:prstGeom>
        </p:spPr>
      </p:pic>
      <p:sp>
        <p:nvSpPr>
          <p:cNvPr id="5" name="TextBox 4"/>
          <p:cNvSpPr txBox="1"/>
          <p:nvPr/>
        </p:nvSpPr>
        <p:spPr>
          <a:xfrm>
            <a:off x="1318934" y="256431"/>
            <a:ext cx="6582459" cy="584776"/>
          </a:xfrm>
          <a:prstGeom prst="rect">
            <a:avLst/>
          </a:prstGeom>
          <a:noFill/>
        </p:spPr>
        <p:txBody>
          <a:bodyPr wrap="square" rtlCol="0">
            <a:spAutoFit/>
          </a:bodyPr>
          <a:lstStyle/>
          <a:p>
            <a:r>
              <a:rPr lang="en-US" sz="3200" b="1" dirty="0">
                <a:solidFill>
                  <a:srgbClr val="3366FF"/>
                </a:solidFill>
              </a:rPr>
              <a:t>Results on Children’s Book Test</a:t>
            </a:r>
          </a:p>
        </p:txBody>
      </p:sp>
    </p:spTree>
    <p:extLst>
      <p:ext uri="{BB962C8B-B14F-4D97-AF65-F5344CB8AC3E}">
        <p14:creationId xmlns:p14="http://schemas.microsoft.com/office/powerpoint/2010/main" val="2103086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t-res4.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 y="2259033"/>
            <a:ext cx="9195763" cy="4017418"/>
          </a:xfrm>
          <a:prstGeom prst="rect">
            <a:avLst/>
          </a:prstGeom>
        </p:spPr>
      </p:pic>
      <p:sp>
        <p:nvSpPr>
          <p:cNvPr id="3" name="TextBox 2"/>
          <p:cNvSpPr txBox="1"/>
          <p:nvPr/>
        </p:nvSpPr>
        <p:spPr>
          <a:xfrm>
            <a:off x="989202" y="317486"/>
            <a:ext cx="7571658" cy="523220"/>
          </a:xfrm>
          <a:prstGeom prst="rect">
            <a:avLst/>
          </a:prstGeom>
          <a:noFill/>
        </p:spPr>
        <p:txBody>
          <a:bodyPr wrap="square" rtlCol="0">
            <a:spAutoFit/>
          </a:bodyPr>
          <a:lstStyle/>
          <a:p>
            <a:r>
              <a:rPr lang="en-US" sz="2800" b="1" dirty="0">
                <a:solidFill>
                  <a:srgbClr val="3366FF"/>
                </a:solidFill>
              </a:rPr>
              <a:t>Question Answering on </a:t>
            </a:r>
            <a:r>
              <a:rPr lang="en-US" sz="2800" b="1" dirty="0" err="1">
                <a:solidFill>
                  <a:srgbClr val="3366FF"/>
                </a:solidFill>
              </a:rPr>
              <a:t>New’s</a:t>
            </a:r>
            <a:r>
              <a:rPr lang="en-US" sz="2800" b="1" dirty="0">
                <a:solidFill>
                  <a:srgbClr val="3366FF"/>
                </a:solidFill>
              </a:rPr>
              <a:t> Articles</a:t>
            </a:r>
          </a:p>
        </p:txBody>
      </p:sp>
      <p:sp>
        <p:nvSpPr>
          <p:cNvPr id="4" name="TextBox 3"/>
          <p:cNvSpPr txBox="1"/>
          <p:nvPr/>
        </p:nvSpPr>
        <p:spPr>
          <a:xfrm>
            <a:off x="573981" y="940246"/>
            <a:ext cx="7986879" cy="1477328"/>
          </a:xfrm>
          <a:prstGeom prst="rect">
            <a:avLst/>
          </a:prstGeom>
          <a:noFill/>
        </p:spPr>
        <p:txBody>
          <a:bodyPr wrap="square" rtlCol="0">
            <a:spAutoFit/>
          </a:bodyPr>
          <a:lstStyle/>
          <a:p>
            <a:r>
              <a:rPr lang="en-US" dirty="0"/>
              <a:t>We evaluate our models on the data from:</a:t>
            </a:r>
          </a:p>
          <a:p>
            <a:r>
              <a:rPr lang="en-US" b="1" dirty="0">
                <a:solidFill>
                  <a:srgbClr val="FF0000"/>
                </a:solidFill>
              </a:rPr>
              <a:t>“Teaching Machines to Read and Comprehend”</a:t>
            </a:r>
          </a:p>
          <a:p>
            <a:r>
              <a:rPr lang="en-US" dirty="0">
                <a:solidFill>
                  <a:srgbClr val="FF0000"/>
                </a:solidFill>
              </a:rPr>
              <a:t>Karl Moritz Hermann, </a:t>
            </a:r>
            <a:r>
              <a:rPr lang="en-US" dirty="0" err="1">
                <a:solidFill>
                  <a:srgbClr val="FF0000"/>
                </a:solidFill>
              </a:rPr>
              <a:t>Tomáš</a:t>
            </a:r>
            <a:r>
              <a:rPr lang="en-US" dirty="0">
                <a:solidFill>
                  <a:srgbClr val="FF0000"/>
                </a:solidFill>
              </a:rPr>
              <a:t> </a:t>
            </a:r>
            <a:r>
              <a:rPr lang="en-US" dirty="0" err="1">
                <a:solidFill>
                  <a:srgbClr val="FF0000"/>
                </a:solidFill>
              </a:rPr>
              <a:t>Kočiský</a:t>
            </a:r>
            <a:r>
              <a:rPr lang="en-US" dirty="0">
                <a:solidFill>
                  <a:srgbClr val="FF0000"/>
                </a:solidFill>
              </a:rPr>
              <a:t>, Edward </a:t>
            </a:r>
            <a:r>
              <a:rPr lang="en-US" dirty="0" err="1">
                <a:solidFill>
                  <a:srgbClr val="FF0000"/>
                </a:solidFill>
              </a:rPr>
              <a:t>Grefenstette</a:t>
            </a:r>
            <a:r>
              <a:rPr lang="en-US" dirty="0">
                <a:solidFill>
                  <a:srgbClr val="FF0000"/>
                </a:solidFill>
              </a:rPr>
              <a:t>, </a:t>
            </a:r>
            <a:r>
              <a:rPr lang="en-US" dirty="0" err="1">
                <a:solidFill>
                  <a:srgbClr val="FF0000"/>
                </a:solidFill>
              </a:rPr>
              <a:t>Lasse</a:t>
            </a:r>
            <a:r>
              <a:rPr lang="en-US" dirty="0">
                <a:solidFill>
                  <a:srgbClr val="FF0000"/>
                </a:solidFill>
              </a:rPr>
              <a:t> </a:t>
            </a:r>
            <a:r>
              <a:rPr lang="en-US" dirty="0" err="1">
                <a:solidFill>
                  <a:srgbClr val="FF0000"/>
                </a:solidFill>
              </a:rPr>
              <a:t>Espeholt</a:t>
            </a:r>
            <a:r>
              <a:rPr lang="en-US" dirty="0">
                <a:solidFill>
                  <a:srgbClr val="FF0000"/>
                </a:solidFill>
              </a:rPr>
              <a:t>, Will Kay, Mustafa </a:t>
            </a:r>
            <a:r>
              <a:rPr lang="en-US" dirty="0" err="1">
                <a:solidFill>
                  <a:srgbClr val="FF0000"/>
                </a:solidFill>
              </a:rPr>
              <a:t>Suleyman</a:t>
            </a:r>
            <a:r>
              <a:rPr lang="en-US" dirty="0">
                <a:solidFill>
                  <a:srgbClr val="FF0000"/>
                </a:solidFill>
              </a:rPr>
              <a:t>, Phil </a:t>
            </a:r>
            <a:r>
              <a:rPr lang="en-US" dirty="0" err="1">
                <a:solidFill>
                  <a:srgbClr val="FF0000"/>
                </a:solidFill>
              </a:rPr>
              <a:t>Blunsom</a:t>
            </a:r>
            <a:endParaRPr lang="en-US" dirty="0">
              <a:solidFill>
                <a:srgbClr val="FF0000"/>
              </a:solidFill>
            </a:endParaRPr>
          </a:p>
          <a:p>
            <a:endParaRPr lang="en-US" dirty="0"/>
          </a:p>
        </p:txBody>
      </p:sp>
    </p:spTree>
    <p:extLst>
      <p:ext uri="{BB962C8B-B14F-4D97-AF65-F5344CB8AC3E}">
        <p14:creationId xmlns:p14="http://schemas.microsoft.com/office/powerpoint/2010/main" val="26201476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t-res2.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699" y="1535662"/>
            <a:ext cx="9339397" cy="3691782"/>
          </a:xfrm>
          <a:prstGeom prst="rect">
            <a:avLst/>
          </a:prstGeom>
        </p:spPr>
      </p:pic>
      <p:sp>
        <p:nvSpPr>
          <p:cNvPr id="3" name="TextBox 2"/>
          <p:cNvSpPr txBox="1"/>
          <p:nvPr/>
        </p:nvSpPr>
        <p:spPr>
          <a:xfrm>
            <a:off x="1050262" y="256430"/>
            <a:ext cx="6851131" cy="584776"/>
          </a:xfrm>
          <a:prstGeom prst="rect">
            <a:avLst/>
          </a:prstGeom>
          <a:noFill/>
        </p:spPr>
        <p:txBody>
          <a:bodyPr wrap="square" rtlCol="0">
            <a:spAutoFit/>
          </a:bodyPr>
          <a:lstStyle/>
          <a:p>
            <a:r>
              <a:rPr lang="en-US" sz="3200" b="1" dirty="0">
                <a:solidFill>
                  <a:srgbClr val="3366FF"/>
                </a:solidFill>
              </a:rPr>
              <a:t>   Results on CNN QA dataset</a:t>
            </a:r>
          </a:p>
        </p:txBody>
      </p:sp>
    </p:spTree>
    <p:extLst>
      <p:ext uri="{BB962C8B-B14F-4D97-AF65-F5344CB8AC3E}">
        <p14:creationId xmlns:p14="http://schemas.microsoft.com/office/powerpoint/2010/main" val="989031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Latest </a:t>
            </a:r>
            <a:r>
              <a:rPr lang="en-US" i="1" dirty="0"/>
              <a:t>Fresh</a:t>
            </a:r>
            <a:r>
              <a:rPr lang="en-US" dirty="0"/>
              <a:t> Results</a:t>
            </a:r>
          </a:p>
        </p:txBody>
      </p:sp>
      <p:sp>
        <p:nvSpPr>
          <p:cNvPr id="3" name="Content Placeholder 2"/>
          <p:cNvSpPr>
            <a:spLocks noGrp="1"/>
          </p:cNvSpPr>
          <p:nvPr>
            <p:ph idx="1"/>
          </p:nvPr>
        </p:nvSpPr>
        <p:spPr>
          <a:xfrm>
            <a:off x="128292" y="1600201"/>
            <a:ext cx="9108720" cy="4343400"/>
          </a:xfrm>
        </p:spPr>
        <p:txBody>
          <a:bodyPr>
            <a:normAutofit fontScale="25000" lnSpcReduction="20000"/>
          </a:bodyPr>
          <a:lstStyle/>
          <a:p>
            <a:pPr marL="0" indent="0">
              <a:buNone/>
            </a:pPr>
            <a:endParaRPr lang="en-US" dirty="0"/>
          </a:p>
          <a:p>
            <a:r>
              <a:rPr lang="en-US" sz="8000" dirty="0"/>
              <a:t>Our best results:  </a:t>
            </a:r>
            <a:r>
              <a:rPr lang="en-US" sz="8000" dirty="0">
                <a:solidFill>
                  <a:srgbClr val="0000FF"/>
                </a:solidFill>
              </a:rPr>
              <a:t>QACNN: 69.4    CBT-NE: 66.6   CBT-V: 63.0</a:t>
            </a:r>
          </a:p>
          <a:p>
            <a:r>
              <a:rPr lang="en-US" sz="8000" dirty="0"/>
              <a:t>Text Understanding with the Attention Sum Reader Network. </a:t>
            </a:r>
            <a:r>
              <a:rPr lang="en-US" sz="8000" dirty="0" err="1"/>
              <a:t>Kadlec</a:t>
            </a:r>
            <a:r>
              <a:rPr lang="en-US" sz="8000" dirty="0"/>
              <a:t> et al. (4 Mar ‘16)     </a:t>
            </a:r>
            <a:r>
              <a:rPr lang="en-US" sz="8000" dirty="0">
                <a:solidFill>
                  <a:srgbClr val="0000FF"/>
                </a:solidFill>
              </a:rPr>
              <a:t>QACNN: 75.4    CBT-NE: 71.0   CBT-CN: 68.9                 </a:t>
            </a:r>
            <a:r>
              <a:rPr lang="en-US" sz="8000" i="1" dirty="0">
                <a:solidFill>
                  <a:srgbClr val="FF0000"/>
                </a:solidFill>
              </a:rPr>
              <a:t>Uses RNN style encoding of words + bypass module + 1 hop</a:t>
            </a:r>
          </a:p>
          <a:p>
            <a:r>
              <a:rPr lang="en-US" sz="8000" dirty="0"/>
              <a:t>Iterative Alternating Neural Attention for Machine Reading. </a:t>
            </a:r>
            <a:r>
              <a:rPr lang="en-US" sz="8000" dirty="0" err="1"/>
              <a:t>Sordoni</a:t>
            </a:r>
            <a:r>
              <a:rPr lang="en-US" sz="8000" dirty="0"/>
              <a:t> et al. (7 Jun </a:t>
            </a:r>
            <a:r>
              <a:rPr lang="fr-FR" sz="8000" dirty="0"/>
              <a:t>’</a:t>
            </a:r>
            <a:r>
              <a:rPr lang="en-US" sz="8000" dirty="0"/>
              <a:t>16)     </a:t>
            </a:r>
            <a:r>
              <a:rPr lang="en-US" sz="8000" dirty="0">
                <a:solidFill>
                  <a:srgbClr val="0000FF"/>
                </a:solidFill>
              </a:rPr>
              <a:t>QACNN: 76.1    CBT-NE: 72.0    CBT-CN: 71.0</a:t>
            </a:r>
          </a:p>
          <a:p>
            <a:r>
              <a:rPr lang="en-US" sz="8000" dirty="0"/>
              <a:t>Natural Language Comprehension with the </a:t>
            </a:r>
            <a:r>
              <a:rPr lang="en-US" sz="8000" dirty="0" err="1"/>
              <a:t>EpiReader</a:t>
            </a:r>
            <a:r>
              <a:rPr lang="en-US" sz="8000" dirty="0"/>
              <a:t>. </a:t>
            </a:r>
            <a:r>
              <a:rPr lang="en-US" sz="8000" dirty="0" err="1"/>
              <a:t>Trischler</a:t>
            </a:r>
            <a:r>
              <a:rPr lang="en-US" sz="8000" dirty="0"/>
              <a:t> et al. (7 Jun </a:t>
            </a:r>
            <a:r>
              <a:rPr lang="fr-FR" sz="8000" dirty="0"/>
              <a:t>’</a:t>
            </a:r>
            <a:r>
              <a:rPr lang="en-US" sz="8000" dirty="0"/>
              <a:t>16)          </a:t>
            </a:r>
            <a:r>
              <a:rPr lang="en-US" sz="8000" dirty="0">
                <a:solidFill>
                  <a:srgbClr val="0000FF"/>
                </a:solidFill>
              </a:rPr>
              <a:t>QACNN: 74.0    CBT-NE: 71.8    CBT-CN: 70.6</a:t>
            </a:r>
          </a:p>
          <a:p>
            <a:r>
              <a:rPr lang="en-US" sz="8000" dirty="0"/>
              <a:t>Gated-Attention Readers for Text Comprehension. </a:t>
            </a:r>
            <a:r>
              <a:rPr lang="en-US" sz="8000" dirty="0" err="1"/>
              <a:t>Dhingra</a:t>
            </a:r>
            <a:r>
              <a:rPr lang="en-US" sz="8000" dirty="0"/>
              <a:t> et al. (5 Jun </a:t>
            </a:r>
            <a:r>
              <a:rPr lang="fr-FR" sz="8000" dirty="0"/>
              <a:t>’</a:t>
            </a:r>
            <a:r>
              <a:rPr lang="en-US" sz="8000" dirty="0"/>
              <a:t>16)                     </a:t>
            </a:r>
            <a:r>
              <a:rPr lang="en-US" sz="8000" dirty="0">
                <a:solidFill>
                  <a:srgbClr val="0000FF"/>
                </a:solidFill>
              </a:rPr>
              <a:t>QACNN: 77.4    CBT-NE: 71.9    CBT-CN: 69.             </a:t>
            </a:r>
            <a:r>
              <a:rPr lang="en-US" sz="8000" i="1" dirty="0">
                <a:solidFill>
                  <a:srgbClr val="FF0000"/>
                </a:solidFill>
              </a:rPr>
              <a:t>Uses RNN style encoding of words + bypass module + multiplicative combination of query + multiple hops</a:t>
            </a:r>
          </a:p>
        </p:txBody>
      </p:sp>
    </p:spTree>
    <p:extLst>
      <p:ext uri="{BB962C8B-B14F-4D97-AF65-F5344CB8AC3E}">
        <p14:creationId xmlns:p14="http://schemas.microsoft.com/office/powerpoint/2010/main" val="2272285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gor.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179374" y="3794747"/>
            <a:ext cx="2964626" cy="3063253"/>
          </a:xfrm>
          <a:prstGeom prst="rect">
            <a:avLst/>
          </a:prstGeom>
        </p:spPr>
      </p:pic>
      <p:sp>
        <p:nvSpPr>
          <p:cNvPr id="2" name="Title 1"/>
          <p:cNvSpPr>
            <a:spLocks noGrp="1"/>
          </p:cNvSpPr>
          <p:nvPr>
            <p:ph type="title"/>
          </p:nvPr>
        </p:nvSpPr>
        <p:spPr>
          <a:xfrm>
            <a:off x="549275" y="107576"/>
            <a:ext cx="8482470" cy="1336956"/>
          </a:xfrm>
        </p:spPr>
        <p:txBody>
          <a:bodyPr/>
          <a:lstStyle/>
          <a:p>
            <a:r>
              <a:rPr lang="en-US" sz="4400" b="1" dirty="0">
                <a:solidFill>
                  <a:srgbClr val="000000"/>
                </a:solidFill>
              </a:rPr>
              <a:t>What is a Memory Network?            </a:t>
            </a:r>
            <a:r>
              <a:rPr lang="en-US" sz="2800" b="1" i="1" dirty="0">
                <a:solidFill>
                  <a:srgbClr val="0000FF"/>
                </a:solidFill>
              </a:rPr>
              <a:t>Original paper description of class of models</a:t>
            </a:r>
          </a:p>
        </p:txBody>
      </p:sp>
      <p:sp>
        <p:nvSpPr>
          <p:cNvPr id="3" name="Content Placeholder 2"/>
          <p:cNvSpPr>
            <a:spLocks noGrp="1"/>
          </p:cNvSpPr>
          <p:nvPr>
            <p:ph idx="1"/>
          </p:nvPr>
        </p:nvSpPr>
        <p:spPr/>
        <p:txBody>
          <a:bodyPr>
            <a:normAutofit lnSpcReduction="10000"/>
          </a:bodyPr>
          <a:lstStyle/>
          <a:p>
            <a:pPr marL="0" indent="0">
              <a:buNone/>
            </a:pPr>
            <a:r>
              <a:rPr lang="en-US" dirty="0" err="1">
                <a:solidFill>
                  <a:schemeClr val="tx1"/>
                </a:solidFill>
              </a:rPr>
              <a:t>MemNNs</a:t>
            </a:r>
            <a:r>
              <a:rPr lang="en-US" dirty="0">
                <a:solidFill>
                  <a:schemeClr val="tx1"/>
                </a:solidFill>
              </a:rPr>
              <a:t> have four component networks (which may or may not have shared parameters):</a:t>
            </a:r>
          </a:p>
          <a:p>
            <a:r>
              <a:rPr lang="en-US" b="1" dirty="0">
                <a:solidFill>
                  <a:schemeClr val="tx1"/>
                </a:solidFill>
              </a:rPr>
              <a:t>I:</a:t>
            </a:r>
            <a:r>
              <a:rPr lang="en-US" dirty="0">
                <a:solidFill>
                  <a:schemeClr val="tx1"/>
                </a:solidFill>
              </a:rPr>
              <a:t> (input feature map) convert incoming data to the internal feature representation.</a:t>
            </a:r>
          </a:p>
          <a:p>
            <a:r>
              <a:rPr lang="en-US" b="1" dirty="0">
                <a:solidFill>
                  <a:schemeClr val="tx1"/>
                </a:solidFill>
              </a:rPr>
              <a:t>G:</a:t>
            </a:r>
            <a:r>
              <a:rPr lang="en-US" dirty="0">
                <a:solidFill>
                  <a:schemeClr val="tx1"/>
                </a:solidFill>
              </a:rPr>
              <a:t> (generalization) update memories given new input.</a:t>
            </a:r>
          </a:p>
          <a:p>
            <a:r>
              <a:rPr lang="en-US" b="1" dirty="0">
                <a:solidFill>
                  <a:schemeClr val="tx1"/>
                </a:solidFill>
              </a:rPr>
              <a:t>O:</a:t>
            </a:r>
            <a:r>
              <a:rPr lang="en-US" dirty="0">
                <a:solidFill>
                  <a:schemeClr val="tx1"/>
                </a:solidFill>
              </a:rPr>
              <a:t> produce new output (in feature              representation space) given the memories.</a:t>
            </a:r>
          </a:p>
          <a:p>
            <a:r>
              <a:rPr lang="en-US" b="1" dirty="0">
                <a:solidFill>
                  <a:schemeClr val="tx1"/>
                </a:solidFill>
              </a:rPr>
              <a:t>R: </a:t>
            </a:r>
            <a:r>
              <a:rPr lang="en-US" dirty="0">
                <a:solidFill>
                  <a:schemeClr val="tx1"/>
                </a:solidFill>
              </a:rPr>
              <a:t>(response) convert output O into                              a response seen by the outside world.</a:t>
            </a:r>
          </a:p>
          <a:p>
            <a:endParaRPr lang="en-US" dirty="0"/>
          </a:p>
          <a:p>
            <a:endParaRPr lang="en-US" dirty="0"/>
          </a:p>
        </p:txBody>
      </p:sp>
    </p:spTree>
    <p:extLst>
      <p:ext uri="{BB962C8B-B14F-4D97-AF65-F5344CB8AC3E}">
        <p14:creationId xmlns:p14="http://schemas.microsoft.com/office/powerpoint/2010/main" val="4058978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a.tiff"/>
          <p:cNvPicPr>
            <a:picLocks noGrp="1" noChangeAspect="1"/>
          </p:cNvPicPr>
          <p:nvPr>
            <p:ph idx="1"/>
          </p:nvPr>
        </p:nvPicPr>
        <p:blipFill>
          <a:blip r:embed="rId2" cstate="email">
            <a:extLst>
              <a:ext uri="{28A0092B-C50C-407E-A947-70E740481C1C}">
                <a14:useLocalDpi xmlns:a14="http://schemas.microsoft.com/office/drawing/2010/main" val="0"/>
              </a:ext>
            </a:extLst>
          </a:blip>
          <a:srcRect l="-8284" r="-8284"/>
          <a:stretch>
            <a:fillRect/>
          </a:stretch>
        </p:blipFill>
        <p:spPr>
          <a:xfrm>
            <a:off x="-753085" y="341908"/>
            <a:ext cx="10739738" cy="5800222"/>
          </a:xfrm>
        </p:spPr>
      </p:pic>
    </p:spTree>
    <p:extLst>
      <p:ext uri="{BB962C8B-B14F-4D97-AF65-F5344CB8AC3E}">
        <p14:creationId xmlns:p14="http://schemas.microsoft.com/office/powerpoint/2010/main" val="3781230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717924"/>
          </a:xfrm>
        </p:spPr>
        <p:txBody>
          <a:bodyPr/>
          <a:lstStyle/>
          <a:p>
            <a:r>
              <a:rPr lang="en-US" sz="3600" b="1" dirty="0" err="1">
                <a:solidFill>
                  <a:srgbClr val="0000FF"/>
                </a:solidFill>
              </a:rPr>
              <a:t>WebQuestions</a:t>
            </a:r>
            <a:r>
              <a:rPr lang="en-US" sz="3600" b="1" dirty="0">
                <a:solidFill>
                  <a:srgbClr val="0000FF"/>
                </a:solidFill>
              </a:rPr>
              <a:t> &amp; </a:t>
            </a:r>
            <a:r>
              <a:rPr lang="en-US" sz="3600" b="1" dirty="0" err="1">
                <a:solidFill>
                  <a:srgbClr val="0000FF"/>
                </a:solidFill>
              </a:rPr>
              <a:t>SimpleQuestions</a:t>
            </a:r>
            <a:endParaRPr lang="en-US" sz="3600" b="1" dirty="0">
              <a:solidFill>
                <a:srgbClr val="0000FF"/>
              </a:solidFill>
            </a:endParaRPr>
          </a:p>
        </p:txBody>
      </p:sp>
      <p:sp>
        <p:nvSpPr>
          <p:cNvPr id="3" name="Content Placeholder 2"/>
          <p:cNvSpPr>
            <a:spLocks noGrp="1"/>
          </p:cNvSpPr>
          <p:nvPr>
            <p:ph idx="1"/>
          </p:nvPr>
        </p:nvSpPr>
        <p:spPr>
          <a:xfrm>
            <a:off x="457200" y="838201"/>
            <a:ext cx="8134351" cy="1638299"/>
          </a:xfrm>
        </p:spPr>
        <p:txBody>
          <a:bodyPr>
            <a:normAutofit/>
          </a:bodyPr>
          <a:lstStyle/>
          <a:p>
            <a:r>
              <a:rPr lang="en-US" dirty="0"/>
              <a:t>Decent results on </a:t>
            </a:r>
            <a:r>
              <a:rPr lang="en-US" dirty="0" err="1"/>
              <a:t>WebQuestions</a:t>
            </a:r>
            <a:r>
              <a:rPr lang="en-US" dirty="0"/>
              <a:t>, a popular QA task:</a:t>
            </a:r>
          </a:p>
          <a:p>
            <a:endParaRPr lang="en-US" dirty="0"/>
          </a:p>
          <a:p>
            <a:endParaRPr lang="en-US" dirty="0"/>
          </a:p>
          <a:p>
            <a:endParaRPr lang="en-US" dirty="0"/>
          </a:p>
          <a:p>
            <a:pPr marL="0" indent="0">
              <a:buNone/>
            </a:pPr>
            <a:endParaRPr lang="en-US" dirty="0"/>
          </a:p>
        </p:txBody>
      </p:sp>
      <p:sp>
        <p:nvSpPr>
          <p:cNvPr id="4" name="TextBox 3"/>
          <p:cNvSpPr txBox="1"/>
          <p:nvPr/>
        </p:nvSpPr>
        <p:spPr>
          <a:xfrm>
            <a:off x="2547788" y="3289301"/>
            <a:ext cx="6169721" cy="923330"/>
          </a:xfrm>
          <a:prstGeom prst="rect">
            <a:avLst/>
          </a:prstGeom>
          <a:solidFill>
            <a:schemeClr val="accent4"/>
          </a:solidFill>
          <a:ln>
            <a:solidFill>
              <a:schemeClr val="tx1"/>
            </a:solidFill>
          </a:ln>
        </p:spPr>
        <p:txBody>
          <a:bodyPr wrap="square" rtlCol="0">
            <a:spAutoFit/>
          </a:bodyPr>
          <a:lstStyle/>
          <a:p>
            <a:r>
              <a:rPr lang="en-US" dirty="0"/>
              <a:t>A. </a:t>
            </a:r>
            <a:r>
              <a:rPr lang="en-US" dirty="0" err="1"/>
              <a:t>Bordes</a:t>
            </a:r>
            <a:r>
              <a:rPr lang="en-US" dirty="0"/>
              <a:t>, N. </a:t>
            </a:r>
            <a:r>
              <a:rPr lang="en-US" dirty="0" err="1"/>
              <a:t>Usunier</a:t>
            </a:r>
            <a:r>
              <a:rPr lang="en-US" dirty="0"/>
              <a:t>, S. Chopra </a:t>
            </a:r>
            <a:r>
              <a:rPr lang="en-US" dirty="0" err="1"/>
              <a:t>J.Weston</a:t>
            </a:r>
            <a:r>
              <a:rPr lang="en-US" dirty="0"/>
              <a:t>. Large-scale Simple Question Answering with Memory Networks. arXiv:1506.02075. </a:t>
            </a:r>
          </a:p>
        </p:txBody>
      </p:sp>
      <p:pic>
        <p:nvPicPr>
          <p:cNvPr id="5" name="Picture 4" descr="wqres.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23956" y="1295401"/>
            <a:ext cx="7767595" cy="1968500"/>
          </a:xfrm>
          <a:prstGeom prst="rect">
            <a:avLst/>
          </a:prstGeom>
        </p:spPr>
      </p:pic>
      <p:sp>
        <p:nvSpPr>
          <p:cNvPr id="6" name="TextBox 5"/>
          <p:cNvSpPr txBox="1"/>
          <p:nvPr/>
        </p:nvSpPr>
        <p:spPr>
          <a:xfrm>
            <a:off x="549275" y="4971573"/>
            <a:ext cx="8307934" cy="923330"/>
          </a:xfrm>
          <a:prstGeom prst="rect">
            <a:avLst/>
          </a:prstGeom>
          <a:noFill/>
          <a:ln w="28575" cmpd="sng">
            <a:solidFill>
              <a:srgbClr val="FF6600"/>
            </a:solidFill>
          </a:ln>
        </p:spPr>
        <p:txBody>
          <a:bodyPr wrap="square" rtlCol="0">
            <a:spAutoFit/>
          </a:bodyPr>
          <a:lstStyle/>
          <a:p>
            <a:pPr marL="285750" indent="-285750">
              <a:buFont typeface="Arial"/>
              <a:buChar char="•"/>
            </a:pPr>
            <a:r>
              <a:rPr lang="en-US" dirty="0">
                <a:solidFill>
                  <a:srgbClr val="FF0000"/>
                </a:solidFill>
              </a:rPr>
              <a:t>However now beaten by many results, especially (</a:t>
            </a:r>
            <a:r>
              <a:rPr lang="hr-HR" dirty="0">
                <a:solidFill>
                  <a:srgbClr val="FF0000"/>
                </a:solidFill>
              </a:rPr>
              <a:t>Yih et al. ACL ‘15</a:t>
            </a:r>
            <a:r>
              <a:rPr lang="en-US" dirty="0">
                <a:solidFill>
                  <a:srgbClr val="FF0000"/>
                </a:solidFill>
              </a:rPr>
              <a:t>) that achieves </a:t>
            </a:r>
            <a:r>
              <a:rPr lang="en-US" b="1" dirty="0">
                <a:solidFill>
                  <a:srgbClr val="FF0000"/>
                </a:solidFill>
              </a:rPr>
              <a:t>52.5</a:t>
            </a:r>
            <a:r>
              <a:rPr lang="en-US" dirty="0">
                <a:solidFill>
                  <a:srgbClr val="FF0000"/>
                </a:solidFill>
              </a:rPr>
              <a:t>! Several hand engineered features are used in that case. Note </a:t>
            </a:r>
            <a:r>
              <a:rPr lang="en-US" dirty="0" err="1">
                <a:solidFill>
                  <a:srgbClr val="FF0000"/>
                </a:solidFill>
              </a:rPr>
              <a:t>WebQuestions</a:t>
            </a:r>
            <a:r>
              <a:rPr lang="en-US" dirty="0">
                <a:solidFill>
                  <a:srgbClr val="FF0000"/>
                </a:solidFill>
              </a:rPr>
              <a:t> is very small (4k </a:t>
            </a:r>
            <a:r>
              <a:rPr lang="en-US" dirty="0" err="1">
                <a:solidFill>
                  <a:srgbClr val="FF0000"/>
                </a:solidFill>
              </a:rPr>
              <a:t>train+valid</a:t>
            </a:r>
            <a:r>
              <a:rPr lang="en-US" dirty="0">
                <a:solidFill>
                  <a:srgbClr val="FF0000"/>
                </a:solidFill>
              </a:rPr>
              <a:t>).</a:t>
            </a:r>
            <a:endParaRPr lang="en-US" dirty="0"/>
          </a:p>
        </p:txBody>
      </p:sp>
    </p:spTree>
    <p:extLst>
      <p:ext uri="{BB962C8B-B14F-4D97-AF65-F5344CB8AC3E}">
        <p14:creationId xmlns:p14="http://schemas.microsoft.com/office/powerpoint/2010/main" val="1722033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95704"/>
            <a:ext cx="8042276" cy="1336956"/>
          </a:xfrm>
        </p:spPr>
        <p:txBody>
          <a:bodyPr/>
          <a:lstStyle/>
          <a:p>
            <a:r>
              <a:rPr lang="en-US" sz="2400" b="1" dirty="0"/>
              <a:t>Recent Work: New Models for QA on documents </a:t>
            </a:r>
            <a:r>
              <a:rPr lang="en-US" sz="2400" dirty="0">
                <a:solidFill>
                  <a:srgbClr val="0000FF"/>
                </a:solidFill>
              </a:rPr>
              <a:t>Miller et al. Key-Value Memory Networks for Directly Reading Documents. arXiv:1606.03126. </a:t>
            </a:r>
          </a:p>
        </p:txBody>
      </p:sp>
      <p:pic>
        <p:nvPicPr>
          <p:cNvPr id="6" name="Content Placeholder 5" descr="kv.png"/>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14403" t="-96719" r="-11364" b="-7080"/>
          <a:stretch/>
        </p:blipFill>
        <p:spPr>
          <a:xfrm>
            <a:off x="-1419628" y="-883484"/>
            <a:ext cx="12072490" cy="8010865"/>
          </a:xfrm>
        </p:spPr>
      </p:pic>
    </p:spTree>
    <p:extLst>
      <p:ext uri="{BB962C8B-B14F-4D97-AF65-F5344CB8AC3E}">
        <p14:creationId xmlns:p14="http://schemas.microsoft.com/office/powerpoint/2010/main" val="830415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kv.png"/>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14403" t="-96719" r="-11364" b="-7080"/>
          <a:stretch/>
        </p:blipFill>
        <p:spPr>
          <a:xfrm>
            <a:off x="-1328754" y="-634947"/>
            <a:ext cx="11500186" cy="7631105"/>
          </a:xfrm>
        </p:spPr>
      </p:pic>
      <p:sp>
        <p:nvSpPr>
          <p:cNvPr id="3" name="TextBox 2"/>
          <p:cNvSpPr txBox="1"/>
          <p:nvPr/>
        </p:nvSpPr>
        <p:spPr>
          <a:xfrm>
            <a:off x="1975493" y="2193100"/>
            <a:ext cx="5044560" cy="3416320"/>
          </a:xfrm>
          <a:prstGeom prst="rect">
            <a:avLst/>
          </a:prstGeom>
          <a:solidFill>
            <a:schemeClr val="bg1"/>
          </a:solidFill>
          <a:ln w="57150" cmpd="sng">
            <a:solidFill>
              <a:schemeClr val="tx1"/>
            </a:solidFill>
          </a:ln>
        </p:spPr>
        <p:txBody>
          <a:bodyPr wrap="square" rtlCol="0">
            <a:spAutoFit/>
          </a:bodyPr>
          <a:lstStyle/>
          <a:p>
            <a:r>
              <a:rPr lang="en-US" b="1" u="sng" dirty="0" err="1"/>
              <a:t>WikiQA</a:t>
            </a:r>
            <a:r>
              <a:rPr lang="en-US" b="1" u="sng" dirty="0"/>
              <a:t> Results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Title 1"/>
          <p:cNvSpPr>
            <a:spLocks noGrp="1"/>
          </p:cNvSpPr>
          <p:nvPr>
            <p:ph type="title"/>
          </p:nvPr>
        </p:nvSpPr>
        <p:spPr>
          <a:xfrm>
            <a:off x="549275" y="295704"/>
            <a:ext cx="8042276" cy="1336956"/>
          </a:xfrm>
        </p:spPr>
        <p:txBody>
          <a:bodyPr/>
          <a:lstStyle/>
          <a:p>
            <a:r>
              <a:rPr lang="en-US" sz="2400" b="1" dirty="0"/>
              <a:t>Recent Work: New Models for QA on documents </a:t>
            </a:r>
            <a:r>
              <a:rPr lang="en-US" sz="2400" dirty="0">
                <a:solidFill>
                  <a:srgbClr val="0000FF"/>
                </a:solidFill>
              </a:rPr>
              <a:t>Miller et al. Key-Value Memory Networks for Directly Reading Documents. arXiv:1606.03126. </a:t>
            </a:r>
          </a:p>
        </p:txBody>
      </p:sp>
      <p:pic>
        <p:nvPicPr>
          <p:cNvPr id="11" name="Picture 10" descr="wikiqa.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22527" y="2620353"/>
            <a:ext cx="4962249" cy="2632912"/>
          </a:xfrm>
          <a:prstGeom prst="rect">
            <a:avLst/>
          </a:prstGeom>
        </p:spPr>
      </p:pic>
    </p:spTree>
    <p:extLst>
      <p:ext uri="{BB962C8B-B14F-4D97-AF65-F5344CB8AC3E}">
        <p14:creationId xmlns:p14="http://schemas.microsoft.com/office/powerpoint/2010/main" val="217088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170972" y="107576"/>
            <a:ext cx="8973027" cy="1336956"/>
          </a:xfrm>
        </p:spPr>
        <p:txBody>
          <a:bodyPr/>
          <a:lstStyle/>
          <a:p>
            <a:pPr eaLnBrk="1" hangingPunct="1"/>
            <a:r>
              <a:rPr lang="en-US" dirty="0">
                <a:solidFill>
                  <a:srgbClr val="3366FF"/>
                </a:solidFill>
                <a:latin typeface="Vista Sans OT Medium" charset="0"/>
                <a:ea typeface="ヒラギノ角ゴ ProN W6" charset="0"/>
                <a:cs typeface="ヒラギノ角ゴ ProN W6" charset="0"/>
              </a:rPr>
              <a:t>How about on large scale </a:t>
            </a:r>
            <a:r>
              <a:rPr lang="en-US" b="1" dirty="0">
                <a:solidFill>
                  <a:srgbClr val="3366FF"/>
                </a:solidFill>
                <a:latin typeface="Vista Sans OT Medium" charset="0"/>
                <a:ea typeface="ヒラギノ角ゴ ProN W6" charset="0"/>
                <a:cs typeface="ヒラギノ角ゴ ProN W6" charset="0"/>
              </a:rPr>
              <a:t>dialog data</a:t>
            </a:r>
            <a:r>
              <a:rPr lang="en-US" dirty="0">
                <a:solidFill>
                  <a:srgbClr val="3366FF"/>
                </a:solidFill>
                <a:latin typeface="Vista Sans OT Medium" charset="0"/>
                <a:ea typeface="ヒラギノ角ゴ ProN W6" charset="0"/>
                <a:cs typeface="ヒラギノ角ゴ ProN W6" charset="0"/>
              </a:rPr>
              <a:t>? </a:t>
            </a:r>
            <a:r>
              <a:rPr lang="en-US" dirty="0">
                <a:latin typeface="Vista Sans OT Medium" charset="0"/>
                <a:ea typeface="ヒラギノ角ゴ ProN W6" charset="0"/>
                <a:cs typeface="ヒラギノ角ゴ ProN W6" charset="0"/>
              </a:rPr>
              <a:t>With multiple exchanges?</a:t>
            </a:r>
          </a:p>
        </p:txBody>
      </p:sp>
      <p:sp>
        <p:nvSpPr>
          <p:cNvPr id="23555" name="Rectangle 2"/>
          <p:cNvSpPr>
            <a:spLocks noGrp="1" noChangeArrowheads="1"/>
          </p:cNvSpPr>
          <p:nvPr>
            <p:ph type="body" idx="1"/>
          </p:nvPr>
        </p:nvSpPr>
        <p:spPr>
          <a:xfrm>
            <a:off x="170973" y="1566976"/>
            <a:ext cx="8973027" cy="5047059"/>
          </a:xfrm>
        </p:spPr>
        <p:txBody>
          <a:bodyPr>
            <a:normAutofit/>
          </a:bodyPr>
          <a:lstStyle/>
          <a:p>
            <a:pPr eaLnBrk="1" hangingPunct="1"/>
            <a:r>
              <a:rPr lang="en-US" dirty="0">
                <a:latin typeface="Vista Sans OT Reg" charset="0"/>
                <a:ea typeface="ヒラギノ角ゴ ProN W3" charset="0"/>
                <a:cs typeface="ヒラギノ角ゴ ProN W3" charset="0"/>
              </a:rPr>
              <a:t>Everything we showed so far was question answering potentially with long-term context.</a:t>
            </a:r>
          </a:p>
          <a:p>
            <a:pPr eaLnBrk="1" hangingPunct="1"/>
            <a:r>
              <a:rPr lang="en-US" dirty="0">
                <a:solidFill>
                  <a:schemeClr val="accent2"/>
                </a:solidFill>
                <a:latin typeface="Vista Sans OT Reg" charset="0"/>
                <a:ea typeface="ヒラギノ角ゴ ProN W3" charset="0"/>
                <a:cs typeface="ヒラギノ角ゴ ProN W3" charset="0"/>
              </a:rPr>
              <a:t>We have also built a </a:t>
            </a:r>
            <a:r>
              <a:rPr lang="en-US" dirty="0">
                <a:solidFill>
                  <a:srgbClr val="0000FF"/>
                </a:solidFill>
                <a:latin typeface="Vista Sans OT Reg" charset="0"/>
                <a:ea typeface="ヒラギノ角ゴ ProN W3" charset="0"/>
                <a:cs typeface="ヒラギノ角ゴ ProN W3" charset="0"/>
              </a:rPr>
              <a:t>Movie Dialog Dataset</a:t>
            </a:r>
          </a:p>
          <a:p>
            <a:pPr marL="349250" lvl="1" indent="0">
              <a:buNone/>
            </a:pPr>
            <a:r>
              <a:rPr lang="en-US" dirty="0">
                <a:solidFill>
                  <a:schemeClr val="accent5">
                    <a:lumMod val="75000"/>
                  </a:schemeClr>
                </a:solidFill>
              </a:rPr>
              <a:t>Closed, but large, domain about movies (75k entities, 3.5M ex).</a:t>
            </a:r>
          </a:p>
          <a:p>
            <a:pPr lvl="1"/>
            <a:r>
              <a:rPr lang="en-US" dirty="0">
                <a:solidFill>
                  <a:srgbClr val="0000FF"/>
                </a:solidFill>
              </a:rPr>
              <a:t>Ask facts about movies?</a:t>
            </a:r>
          </a:p>
          <a:p>
            <a:pPr lvl="1"/>
            <a:r>
              <a:rPr lang="en-US" dirty="0">
                <a:solidFill>
                  <a:srgbClr val="0000FF"/>
                </a:solidFill>
              </a:rPr>
              <a:t>Ask for opinions (recommendations) about movies?</a:t>
            </a:r>
          </a:p>
          <a:p>
            <a:pPr lvl="1"/>
            <a:r>
              <a:rPr lang="en-US" dirty="0">
                <a:solidFill>
                  <a:srgbClr val="0000FF"/>
                </a:solidFill>
              </a:rPr>
              <a:t>Dialog combining facts and opinions?</a:t>
            </a:r>
          </a:p>
          <a:p>
            <a:pPr lvl="1"/>
            <a:r>
              <a:rPr lang="en-US" dirty="0">
                <a:solidFill>
                  <a:srgbClr val="0000FF"/>
                </a:solidFill>
              </a:rPr>
              <a:t>General chit-chat about movies (statements not questions)?</a:t>
            </a:r>
          </a:p>
          <a:p>
            <a:pPr marL="349250" lvl="1" indent="0">
              <a:buNone/>
            </a:pPr>
            <a:endParaRPr lang="en-US" dirty="0">
              <a:solidFill>
                <a:srgbClr val="FF0000"/>
              </a:solidFill>
            </a:endParaRPr>
          </a:p>
          <a:p>
            <a:pPr marL="349250" lvl="1" indent="0">
              <a:buNone/>
            </a:pPr>
            <a:r>
              <a:rPr lang="en-US" b="1" u="sng" dirty="0">
                <a:solidFill>
                  <a:srgbClr val="FF0000"/>
                </a:solidFill>
              </a:rPr>
              <a:t>And… combination of all above in one end-to-end model.</a:t>
            </a:r>
          </a:p>
          <a:p>
            <a:pPr lvl="1" eaLnBrk="1" hangingPunct="1"/>
            <a:endParaRPr lang="en-US" u="sng" dirty="0">
              <a:solidFill>
                <a:schemeClr val="accent2"/>
              </a:solidFill>
              <a:latin typeface="Vista Sans OT Reg" charset="0"/>
              <a:ea typeface="ヒラギノ角ゴ ProN W3" charset="0"/>
              <a:cs typeface="ヒラギノ角ゴ ProN W3" charset="0"/>
              <a:sym typeface="Wingdings"/>
            </a:endParaRPr>
          </a:p>
          <a:p>
            <a:pPr eaLnBrk="1" hangingPunct="1"/>
            <a:endParaRPr lang="en-US" dirty="0">
              <a:latin typeface="Vista Sans OT Reg" charset="0"/>
              <a:ea typeface="ヒラギノ角ゴ ProN W3" charset="0"/>
              <a:cs typeface="ヒラギノ角ゴ ProN W3" charset="0"/>
            </a:endParaRPr>
          </a:p>
        </p:txBody>
      </p:sp>
    </p:spTree>
    <p:extLst>
      <p:ext uri="{BB962C8B-B14F-4D97-AF65-F5344CB8AC3E}">
        <p14:creationId xmlns:p14="http://schemas.microsoft.com/office/powerpoint/2010/main" val="34938112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95704"/>
            <a:ext cx="8042276" cy="1336956"/>
          </a:xfrm>
        </p:spPr>
        <p:txBody>
          <a:bodyPr/>
          <a:lstStyle/>
          <a:p>
            <a:r>
              <a:rPr lang="en-US" sz="2400" b="1" dirty="0"/>
              <a:t>Recent Work: Combines QA with Dialog Tasks      </a:t>
            </a:r>
            <a:r>
              <a:rPr lang="en-US" sz="2400" dirty="0">
                <a:solidFill>
                  <a:srgbClr val="0000FF"/>
                </a:solidFill>
              </a:rPr>
              <a:t>Dodge et al. “Evaluating Prerequisite Qualities for Learning End-to-End Dialog Systems.” ICLR ‘16</a:t>
            </a:r>
          </a:p>
        </p:txBody>
      </p:sp>
      <p:pic>
        <p:nvPicPr>
          <p:cNvPr id="4" name="Content Placeholder 3" descr="d1.png"/>
          <p:cNvPicPr>
            <a:picLocks noGrp="1" noChangeAspect="1"/>
          </p:cNvPicPr>
          <p:nvPr>
            <p:ph idx="1"/>
          </p:nvPr>
        </p:nvPicPr>
        <p:blipFill>
          <a:blip r:embed="rId2" cstate="email">
            <a:extLst>
              <a:ext uri="{28A0092B-C50C-407E-A947-70E740481C1C}">
                <a14:useLocalDpi xmlns:a14="http://schemas.microsoft.com/office/drawing/2010/main" val="0"/>
              </a:ext>
            </a:extLst>
          </a:blip>
          <a:srcRect l="-486" r="-486"/>
          <a:stretch>
            <a:fillRect/>
          </a:stretch>
        </p:blipFill>
        <p:spPr>
          <a:xfrm>
            <a:off x="-70554" y="1576682"/>
            <a:ext cx="4744231" cy="2562222"/>
          </a:xfrm>
        </p:spPr>
      </p:pic>
      <p:pic>
        <p:nvPicPr>
          <p:cNvPr id="5" name="Picture 4" descr="d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52023" y="1718696"/>
            <a:ext cx="4581936" cy="2208559"/>
          </a:xfrm>
          <a:prstGeom prst="rect">
            <a:avLst/>
          </a:prstGeom>
        </p:spPr>
      </p:pic>
      <p:pic>
        <p:nvPicPr>
          <p:cNvPr id="7" name="Picture 6" descr="d4.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73676" y="4329718"/>
            <a:ext cx="4470323" cy="2337209"/>
          </a:xfrm>
          <a:prstGeom prst="rect">
            <a:avLst/>
          </a:prstGeom>
        </p:spPr>
      </p:pic>
      <p:pic>
        <p:nvPicPr>
          <p:cNvPr id="8" name="Picture 7" descr="d3.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0" y="4319452"/>
            <a:ext cx="4652023" cy="2218138"/>
          </a:xfrm>
          <a:prstGeom prst="rect">
            <a:avLst/>
          </a:prstGeom>
        </p:spPr>
      </p:pic>
    </p:spTree>
    <p:extLst>
      <p:ext uri="{BB962C8B-B14F-4D97-AF65-F5344CB8AC3E}">
        <p14:creationId xmlns:p14="http://schemas.microsoft.com/office/powerpoint/2010/main" val="3658638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90"/>
                </a:solidFill>
              </a:rPr>
              <a:t>(Dialog 1) QA: </a:t>
            </a:r>
            <a:r>
              <a:rPr lang="en-US" sz="3600" b="1" i="1" dirty="0">
                <a:solidFill>
                  <a:srgbClr val="000090"/>
                </a:solidFill>
              </a:rPr>
              <a:t>facts about movies</a:t>
            </a:r>
          </a:p>
        </p:txBody>
      </p:sp>
      <p:sp>
        <p:nvSpPr>
          <p:cNvPr id="3" name="Content Placeholder 2"/>
          <p:cNvSpPr>
            <a:spLocks noGrp="1"/>
          </p:cNvSpPr>
          <p:nvPr>
            <p:ph idx="1"/>
          </p:nvPr>
        </p:nvSpPr>
        <p:spPr>
          <a:xfrm>
            <a:off x="117735" y="1906302"/>
            <a:ext cx="9026265" cy="1099846"/>
          </a:xfrm>
        </p:spPr>
        <p:txBody>
          <a:bodyPr>
            <a:normAutofit/>
          </a:bodyPr>
          <a:lstStyle/>
          <a:p>
            <a:pPr marL="0" indent="0">
              <a:buNone/>
            </a:pPr>
            <a:r>
              <a:rPr lang="en-US" sz="2000" dirty="0">
                <a:solidFill>
                  <a:srgbClr val="3366FF"/>
                </a:solidFill>
              </a:rPr>
              <a:t>Sample input contexts and target replies (in red) from Dialog Task 1:</a:t>
            </a:r>
            <a:endParaRPr lang="en-US" dirty="0"/>
          </a:p>
          <a:p>
            <a:pPr marL="0" indent="0">
              <a:buNone/>
            </a:pPr>
            <a:endParaRPr lang="en-US" dirty="0"/>
          </a:p>
        </p:txBody>
      </p:sp>
      <p:sp>
        <p:nvSpPr>
          <p:cNvPr id="4" name="TextBox 3"/>
          <p:cNvSpPr txBox="1"/>
          <p:nvPr/>
        </p:nvSpPr>
        <p:spPr>
          <a:xfrm>
            <a:off x="320572" y="2576757"/>
            <a:ext cx="8362412" cy="2600712"/>
          </a:xfrm>
          <a:prstGeom prst="rect">
            <a:avLst/>
          </a:prstGeom>
          <a:noFill/>
          <a:ln>
            <a:solidFill>
              <a:schemeClr val="tx1"/>
            </a:solidFill>
          </a:ln>
        </p:spPr>
        <p:txBody>
          <a:bodyPr wrap="square" lIns="91440" tIns="137160" bIns="0" rtlCol="0">
            <a:spAutoFit/>
          </a:bodyPr>
          <a:lstStyle/>
          <a:p>
            <a:r>
              <a:rPr lang="en-US" sz="2000" dirty="0"/>
              <a:t>What movies are about open source?   </a:t>
            </a:r>
            <a:r>
              <a:rPr lang="en-US" sz="2000" dirty="0">
                <a:solidFill>
                  <a:schemeClr val="accent3"/>
                </a:solidFill>
              </a:rPr>
              <a:t>Revolution OS</a:t>
            </a:r>
          </a:p>
          <a:p>
            <a:r>
              <a:rPr lang="en-US" sz="2000" dirty="0" err="1"/>
              <a:t>Ruggero</a:t>
            </a:r>
            <a:r>
              <a:rPr lang="en-US" sz="2000" dirty="0"/>
              <a:t> Raimondi appears in which movies? </a:t>
            </a:r>
            <a:r>
              <a:rPr lang="en-US" sz="2000" dirty="0">
                <a:solidFill>
                  <a:srgbClr val="E2751D"/>
                </a:solidFill>
              </a:rPr>
              <a:t>Carmen</a:t>
            </a:r>
          </a:p>
          <a:p>
            <a:r>
              <a:rPr lang="en-US" sz="2000" dirty="0"/>
              <a:t>What movies did Darren </a:t>
            </a:r>
            <a:r>
              <a:rPr lang="en-US" sz="2000" dirty="0" err="1"/>
              <a:t>McGavin</a:t>
            </a:r>
            <a:r>
              <a:rPr lang="en-US" sz="2000" dirty="0"/>
              <a:t> star in?  </a:t>
            </a:r>
            <a:r>
              <a:rPr lang="en-US" sz="2000" dirty="0">
                <a:solidFill>
                  <a:srgbClr val="E2751D"/>
                </a:solidFill>
              </a:rPr>
              <a:t>Billy Madison, The Night Stalker, Mrs. </a:t>
            </a:r>
            <a:r>
              <a:rPr lang="en-US" sz="2000" dirty="0" err="1">
                <a:solidFill>
                  <a:srgbClr val="E2751D"/>
                </a:solidFill>
              </a:rPr>
              <a:t>Pollifax</a:t>
            </a:r>
            <a:r>
              <a:rPr lang="en-US" sz="2000" dirty="0">
                <a:solidFill>
                  <a:srgbClr val="E2751D"/>
                </a:solidFill>
              </a:rPr>
              <a:t>-Spy, The Challenge</a:t>
            </a:r>
          </a:p>
          <a:p>
            <a:r>
              <a:rPr lang="en-US" sz="2000" dirty="0"/>
              <a:t>Can you name a film directed by Stuart Ortiz? </a:t>
            </a:r>
            <a:r>
              <a:rPr lang="en-US" sz="2000" dirty="0">
                <a:solidFill>
                  <a:srgbClr val="E2751D"/>
                </a:solidFill>
              </a:rPr>
              <a:t>Grave Encounters</a:t>
            </a:r>
          </a:p>
          <a:p>
            <a:r>
              <a:rPr lang="en-US" sz="2000" dirty="0"/>
              <a:t>Who directed the film White Elephant?  </a:t>
            </a:r>
            <a:r>
              <a:rPr lang="en-US" sz="2000" dirty="0">
                <a:solidFill>
                  <a:srgbClr val="E2751D"/>
                </a:solidFill>
              </a:rPr>
              <a:t>Pablo </a:t>
            </a:r>
            <a:r>
              <a:rPr lang="en-US" sz="2000" dirty="0" err="1">
                <a:solidFill>
                  <a:srgbClr val="E2751D"/>
                </a:solidFill>
              </a:rPr>
              <a:t>Trapero</a:t>
            </a:r>
            <a:endParaRPr lang="en-US" sz="2000" dirty="0">
              <a:solidFill>
                <a:srgbClr val="E2751D"/>
              </a:solidFill>
            </a:endParaRPr>
          </a:p>
          <a:p>
            <a:r>
              <a:rPr lang="en-US" sz="2000" dirty="0"/>
              <a:t>What is the genre of the film Dial M for Murder?   </a:t>
            </a:r>
            <a:r>
              <a:rPr lang="en-US" sz="2000" dirty="0">
                <a:solidFill>
                  <a:srgbClr val="E2751D"/>
                </a:solidFill>
              </a:rPr>
              <a:t>Thriller, Crime</a:t>
            </a:r>
          </a:p>
          <a:p>
            <a:r>
              <a:rPr lang="en-US" sz="2000" dirty="0"/>
              <a:t>What language is </a:t>
            </a:r>
            <a:r>
              <a:rPr lang="en-US" sz="2000" dirty="0" err="1"/>
              <a:t>Whity</a:t>
            </a:r>
            <a:r>
              <a:rPr lang="en-US" sz="2000" dirty="0"/>
              <a:t> in?  </a:t>
            </a:r>
            <a:r>
              <a:rPr lang="en-US" sz="2000" dirty="0">
                <a:solidFill>
                  <a:srgbClr val="E2751D"/>
                </a:solidFill>
              </a:rPr>
              <a:t>German</a:t>
            </a:r>
          </a:p>
        </p:txBody>
      </p:sp>
    </p:spTree>
    <p:extLst>
      <p:ext uri="{BB962C8B-B14F-4D97-AF65-F5344CB8AC3E}">
        <p14:creationId xmlns:p14="http://schemas.microsoft.com/office/powerpoint/2010/main" val="2935706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28" y="107576"/>
            <a:ext cx="9412671" cy="1336956"/>
          </a:xfrm>
        </p:spPr>
        <p:txBody>
          <a:bodyPr/>
          <a:lstStyle/>
          <a:p>
            <a:r>
              <a:rPr lang="en-US" sz="3600" b="1" dirty="0">
                <a:solidFill>
                  <a:srgbClr val="000090"/>
                </a:solidFill>
              </a:rPr>
              <a:t>(Dialog 2) Recs: </a:t>
            </a:r>
            <a:r>
              <a:rPr lang="en-US" sz="3600" b="1" i="1" dirty="0">
                <a:solidFill>
                  <a:srgbClr val="000090"/>
                </a:solidFill>
              </a:rPr>
              <a:t>movie recommendations</a:t>
            </a:r>
          </a:p>
        </p:txBody>
      </p:sp>
      <p:sp>
        <p:nvSpPr>
          <p:cNvPr id="3" name="Content Placeholder 2"/>
          <p:cNvSpPr>
            <a:spLocks noGrp="1"/>
          </p:cNvSpPr>
          <p:nvPr>
            <p:ph idx="1"/>
          </p:nvPr>
        </p:nvSpPr>
        <p:spPr>
          <a:xfrm>
            <a:off x="117735" y="1906302"/>
            <a:ext cx="9026265" cy="1099846"/>
          </a:xfrm>
        </p:spPr>
        <p:txBody>
          <a:bodyPr>
            <a:normAutofit/>
          </a:bodyPr>
          <a:lstStyle/>
          <a:p>
            <a:pPr marL="0" indent="0">
              <a:buNone/>
            </a:pPr>
            <a:r>
              <a:rPr lang="en-US" sz="2000" dirty="0">
                <a:solidFill>
                  <a:srgbClr val="3366FF"/>
                </a:solidFill>
              </a:rPr>
              <a:t>Sample input contexts and target replies (in red) from Dialog Task 2:</a:t>
            </a:r>
            <a:endParaRPr lang="en-US" dirty="0"/>
          </a:p>
          <a:p>
            <a:pPr marL="0" indent="0">
              <a:buNone/>
            </a:pPr>
            <a:endParaRPr lang="en-US" dirty="0"/>
          </a:p>
        </p:txBody>
      </p:sp>
      <p:sp>
        <p:nvSpPr>
          <p:cNvPr id="4" name="TextBox 3"/>
          <p:cNvSpPr txBox="1"/>
          <p:nvPr/>
        </p:nvSpPr>
        <p:spPr>
          <a:xfrm>
            <a:off x="320572" y="2576757"/>
            <a:ext cx="8362412" cy="2292935"/>
          </a:xfrm>
          <a:prstGeom prst="rect">
            <a:avLst/>
          </a:prstGeom>
          <a:noFill/>
          <a:ln>
            <a:solidFill>
              <a:schemeClr val="tx1"/>
            </a:solidFill>
          </a:ln>
        </p:spPr>
        <p:txBody>
          <a:bodyPr wrap="square" lIns="91440" tIns="137160" bIns="0" rtlCol="0">
            <a:spAutoFit/>
          </a:bodyPr>
          <a:lstStyle/>
          <a:p>
            <a:r>
              <a:rPr lang="en-US" sz="2000" dirty="0"/>
              <a:t>Schindler's List, The Fugitive, Apocalypse Now, Pulp Fiction, and The Godfather are films I really liked. Can you suggest a film?         </a:t>
            </a:r>
            <a:r>
              <a:rPr lang="en-US" sz="2000" dirty="0">
                <a:solidFill>
                  <a:srgbClr val="E2751D"/>
                </a:solidFill>
              </a:rPr>
              <a:t>The Hunt for Red October</a:t>
            </a:r>
          </a:p>
          <a:p>
            <a:endParaRPr lang="en-US" sz="2000" dirty="0"/>
          </a:p>
          <a:p>
            <a:r>
              <a:rPr lang="en-US" sz="2000" dirty="0"/>
              <a:t>Some movies I like are Heat, Kids, Fight Club, Shaun of the Dead, The Avengers, </a:t>
            </a:r>
            <a:r>
              <a:rPr lang="en-US" sz="2000" dirty="0" err="1"/>
              <a:t>Skyfall</a:t>
            </a:r>
            <a:r>
              <a:rPr lang="en-US" sz="2000" dirty="0"/>
              <a:t>, and Jurassic Park. Can you suggest something else I might like?  </a:t>
            </a:r>
            <a:r>
              <a:rPr lang="en-US" sz="2000" dirty="0">
                <a:solidFill>
                  <a:schemeClr val="accent3"/>
                </a:solidFill>
              </a:rPr>
              <a:t>Ocean's Eleven</a:t>
            </a:r>
          </a:p>
        </p:txBody>
      </p:sp>
    </p:spTree>
    <p:extLst>
      <p:ext uri="{BB962C8B-B14F-4D97-AF65-F5344CB8AC3E}">
        <p14:creationId xmlns:p14="http://schemas.microsoft.com/office/powerpoint/2010/main" val="3676422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28" y="107576"/>
            <a:ext cx="9412671" cy="1336956"/>
          </a:xfrm>
        </p:spPr>
        <p:txBody>
          <a:bodyPr/>
          <a:lstStyle/>
          <a:p>
            <a:r>
              <a:rPr lang="en-US" sz="3600" b="1" dirty="0">
                <a:solidFill>
                  <a:srgbClr val="000090"/>
                </a:solidFill>
              </a:rPr>
              <a:t>(Dialog 3) </a:t>
            </a:r>
            <a:r>
              <a:rPr lang="en-US" sz="3600" b="1" dirty="0" err="1">
                <a:solidFill>
                  <a:srgbClr val="000090"/>
                </a:solidFill>
              </a:rPr>
              <a:t>QA+Recs</a:t>
            </a:r>
            <a:r>
              <a:rPr lang="en-US" sz="3600" b="1" dirty="0">
                <a:solidFill>
                  <a:srgbClr val="000090"/>
                </a:solidFill>
              </a:rPr>
              <a:t>: </a:t>
            </a:r>
            <a:r>
              <a:rPr lang="en-US" sz="3600" i="1" dirty="0">
                <a:solidFill>
                  <a:srgbClr val="000090"/>
                </a:solidFill>
              </a:rPr>
              <a:t>combination dialog</a:t>
            </a:r>
          </a:p>
        </p:txBody>
      </p:sp>
      <p:sp>
        <p:nvSpPr>
          <p:cNvPr id="3" name="Content Placeholder 2"/>
          <p:cNvSpPr>
            <a:spLocks noGrp="1"/>
          </p:cNvSpPr>
          <p:nvPr>
            <p:ph idx="1"/>
          </p:nvPr>
        </p:nvSpPr>
        <p:spPr>
          <a:xfrm>
            <a:off x="117735" y="1906302"/>
            <a:ext cx="9026265" cy="1099846"/>
          </a:xfrm>
        </p:spPr>
        <p:txBody>
          <a:bodyPr>
            <a:normAutofit/>
          </a:bodyPr>
          <a:lstStyle/>
          <a:p>
            <a:pPr marL="0" indent="0">
              <a:buNone/>
            </a:pPr>
            <a:r>
              <a:rPr lang="en-US" sz="2000" dirty="0">
                <a:solidFill>
                  <a:srgbClr val="3366FF"/>
                </a:solidFill>
              </a:rPr>
              <a:t>Sample input contexts and target replies (in red) from Dialog Task 3:</a:t>
            </a:r>
            <a:endParaRPr lang="en-US" dirty="0"/>
          </a:p>
          <a:p>
            <a:pPr marL="0" indent="0">
              <a:buNone/>
            </a:pPr>
            <a:endParaRPr lang="en-US" dirty="0"/>
          </a:p>
        </p:txBody>
      </p:sp>
      <p:sp>
        <p:nvSpPr>
          <p:cNvPr id="4" name="TextBox 3"/>
          <p:cNvSpPr txBox="1"/>
          <p:nvPr/>
        </p:nvSpPr>
        <p:spPr>
          <a:xfrm>
            <a:off x="320572" y="2576757"/>
            <a:ext cx="8362412" cy="2292935"/>
          </a:xfrm>
          <a:prstGeom prst="rect">
            <a:avLst/>
          </a:prstGeom>
          <a:noFill/>
          <a:ln>
            <a:solidFill>
              <a:schemeClr val="tx1"/>
            </a:solidFill>
          </a:ln>
        </p:spPr>
        <p:txBody>
          <a:bodyPr wrap="square" lIns="91440" tIns="137160" bIns="0" rtlCol="0">
            <a:spAutoFit/>
          </a:bodyPr>
          <a:lstStyle/>
          <a:p>
            <a:r>
              <a:rPr lang="en-US" sz="2000" dirty="0"/>
              <a:t>I loved Billy Madison, Blades of Glory, Bio-Dome, Clue, and Happy Gilmore. I'm looking for a Music movie.   </a:t>
            </a:r>
            <a:r>
              <a:rPr lang="en-US" sz="2000" dirty="0">
                <a:solidFill>
                  <a:srgbClr val="E2751D"/>
                </a:solidFill>
              </a:rPr>
              <a:t>School of Rock</a:t>
            </a:r>
          </a:p>
          <a:p>
            <a:r>
              <a:rPr lang="en-US" sz="2000" dirty="0"/>
              <a:t>What else is that about?    </a:t>
            </a:r>
            <a:r>
              <a:rPr lang="en-US" sz="2000" dirty="0">
                <a:solidFill>
                  <a:srgbClr val="E2751D"/>
                </a:solidFill>
              </a:rPr>
              <a:t>Music, Musical, Jack Black, school, teacher, Richard </a:t>
            </a:r>
            <a:r>
              <a:rPr lang="en-US" sz="2000" dirty="0" err="1">
                <a:solidFill>
                  <a:srgbClr val="E2751D"/>
                </a:solidFill>
              </a:rPr>
              <a:t>Linklater</a:t>
            </a:r>
            <a:r>
              <a:rPr lang="en-US" sz="2000" dirty="0">
                <a:solidFill>
                  <a:srgbClr val="E2751D"/>
                </a:solidFill>
              </a:rPr>
              <a:t>, rock, guitar</a:t>
            </a:r>
          </a:p>
          <a:p>
            <a:r>
              <a:rPr lang="en-US" sz="2000" dirty="0"/>
              <a:t>I like rock and roll movies more. Do you know anything else?  </a:t>
            </a:r>
          </a:p>
          <a:p>
            <a:r>
              <a:rPr lang="en-US" sz="2000" dirty="0">
                <a:solidFill>
                  <a:srgbClr val="E2751D"/>
                </a:solidFill>
              </a:rPr>
              <a:t>Little Richard</a:t>
            </a:r>
          </a:p>
          <a:p>
            <a:endParaRPr lang="en-US" sz="2000" dirty="0">
              <a:solidFill>
                <a:srgbClr val="E2751D"/>
              </a:solidFill>
            </a:endParaRPr>
          </a:p>
        </p:txBody>
      </p:sp>
    </p:spTree>
    <p:extLst>
      <p:ext uri="{BB962C8B-B14F-4D97-AF65-F5344CB8AC3E}">
        <p14:creationId xmlns:p14="http://schemas.microsoft.com/office/powerpoint/2010/main" val="2086969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28" y="107576"/>
            <a:ext cx="9412671" cy="1336956"/>
          </a:xfrm>
        </p:spPr>
        <p:txBody>
          <a:bodyPr/>
          <a:lstStyle/>
          <a:p>
            <a:r>
              <a:rPr lang="en-US" sz="3600" b="1" dirty="0">
                <a:solidFill>
                  <a:srgbClr val="000090"/>
                </a:solidFill>
              </a:rPr>
              <a:t>(Dialog 4) </a:t>
            </a:r>
            <a:r>
              <a:rPr lang="en-US" sz="3600" b="1" dirty="0" err="1">
                <a:solidFill>
                  <a:srgbClr val="000090"/>
                </a:solidFill>
              </a:rPr>
              <a:t>Reddit</a:t>
            </a:r>
            <a:r>
              <a:rPr lang="en-US" sz="3600" b="1" dirty="0">
                <a:solidFill>
                  <a:srgbClr val="000090"/>
                </a:solidFill>
              </a:rPr>
              <a:t>: </a:t>
            </a:r>
            <a:r>
              <a:rPr lang="en-US" sz="3600" i="1" dirty="0">
                <a:solidFill>
                  <a:srgbClr val="000090"/>
                </a:solidFill>
              </a:rPr>
              <a:t>real dialog</a:t>
            </a:r>
          </a:p>
        </p:txBody>
      </p:sp>
      <p:sp>
        <p:nvSpPr>
          <p:cNvPr id="3" name="Content Placeholder 2"/>
          <p:cNvSpPr>
            <a:spLocks noGrp="1"/>
          </p:cNvSpPr>
          <p:nvPr>
            <p:ph idx="1"/>
          </p:nvPr>
        </p:nvSpPr>
        <p:spPr>
          <a:xfrm>
            <a:off x="117735" y="1906302"/>
            <a:ext cx="9026265" cy="1099846"/>
          </a:xfrm>
        </p:spPr>
        <p:txBody>
          <a:bodyPr>
            <a:normAutofit/>
          </a:bodyPr>
          <a:lstStyle/>
          <a:p>
            <a:pPr marL="0" indent="0">
              <a:buNone/>
            </a:pPr>
            <a:r>
              <a:rPr lang="en-US" sz="2000" dirty="0">
                <a:solidFill>
                  <a:srgbClr val="3366FF"/>
                </a:solidFill>
              </a:rPr>
              <a:t>Sample input contexts and target replies (in red) from Dialog Task 4:</a:t>
            </a:r>
            <a:endParaRPr lang="en-US" dirty="0"/>
          </a:p>
          <a:p>
            <a:pPr marL="0" indent="0">
              <a:buNone/>
            </a:pPr>
            <a:endParaRPr lang="en-US" dirty="0"/>
          </a:p>
        </p:txBody>
      </p:sp>
      <p:sp>
        <p:nvSpPr>
          <p:cNvPr id="4" name="TextBox 3"/>
          <p:cNvSpPr txBox="1"/>
          <p:nvPr/>
        </p:nvSpPr>
        <p:spPr>
          <a:xfrm>
            <a:off x="320572" y="2564546"/>
            <a:ext cx="8362412" cy="2600712"/>
          </a:xfrm>
          <a:prstGeom prst="rect">
            <a:avLst/>
          </a:prstGeom>
          <a:noFill/>
          <a:ln>
            <a:solidFill>
              <a:schemeClr val="tx1"/>
            </a:solidFill>
          </a:ln>
        </p:spPr>
        <p:txBody>
          <a:bodyPr wrap="square" lIns="91440" tIns="137160" bIns="0" rtlCol="0">
            <a:spAutoFit/>
          </a:bodyPr>
          <a:lstStyle/>
          <a:p>
            <a:endParaRPr lang="en-US" sz="2000" dirty="0"/>
          </a:p>
          <a:p>
            <a:r>
              <a:rPr lang="en-US" sz="2000" dirty="0"/>
              <a:t>I think the Terminator movies really suck, I mean the first one was </a:t>
            </a:r>
            <a:r>
              <a:rPr lang="en-US" sz="2000" dirty="0" err="1"/>
              <a:t>kinda</a:t>
            </a:r>
            <a:r>
              <a:rPr lang="en-US" sz="2000" dirty="0"/>
              <a:t> ok, but after that they got really cheesy. Even the second one which people somehow think is great. And after that... </a:t>
            </a:r>
            <a:r>
              <a:rPr lang="en-US" sz="2000" dirty="0" err="1"/>
              <a:t>forgeddabotit</a:t>
            </a:r>
            <a:r>
              <a:rPr lang="en-US" sz="2000" dirty="0"/>
              <a:t>.</a:t>
            </a:r>
          </a:p>
          <a:p>
            <a:r>
              <a:rPr lang="en-US" sz="2000" dirty="0">
                <a:solidFill>
                  <a:srgbClr val="E2751D"/>
                </a:solidFill>
              </a:rPr>
              <a:t>C’mon the second one was still pretty cool.. </a:t>
            </a:r>
            <a:r>
              <a:rPr lang="en-US" sz="2000" dirty="0" err="1">
                <a:solidFill>
                  <a:srgbClr val="E2751D"/>
                </a:solidFill>
              </a:rPr>
              <a:t>Arny</a:t>
            </a:r>
            <a:r>
              <a:rPr lang="en-US" sz="2000" dirty="0">
                <a:solidFill>
                  <a:srgbClr val="E2751D"/>
                </a:solidFill>
              </a:rPr>
              <a:t> was still so badass, as was </a:t>
            </a:r>
            <a:r>
              <a:rPr lang="en-US" sz="2000" dirty="0" err="1">
                <a:solidFill>
                  <a:srgbClr val="E2751D"/>
                </a:solidFill>
              </a:rPr>
              <a:t>Sararah</a:t>
            </a:r>
            <a:r>
              <a:rPr lang="en-US" sz="2000" dirty="0">
                <a:solidFill>
                  <a:srgbClr val="E2751D"/>
                </a:solidFill>
              </a:rPr>
              <a:t> Connor’s character.. and the way they blended real action and effects was perhaps the last of its kind...</a:t>
            </a:r>
          </a:p>
        </p:txBody>
      </p:sp>
    </p:spTree>
    <p:extLst>
      <p:ext uri="{BB962C8B-B14F-4D97-AF65-F5344CB8AC3E}">
        <p14:creationId xmlns:p14="http://schemas.microsoft.com/office/powerpoint/2010/main" val="17926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Memory Network- related Publications</a:t>
            </a:r>
          </a:p>
        </p:txBody>
      </p:sp>
      <p:sp>
        <p:nvSpPr>
          <p:cNvPr id="3" name="Content Placeholder 2"/>
          <p:cNvSpPr>
            <a:spLocks noGrp="1"/>
          </p:cNvSpPr>
          <p:nvPr>
            <p:ph idx="1"/>
          </p:nvPr>
        </p:nvSpPr>
        <p:spPr>
          <a:xfrm>
            <a:off x="549274" y="1295596"/>
            <a:ext cx="8418325" cy="5438938"/>
          </a:xfrm>
        </p:spPr>
        <p:txBody>
          <a:bodyPr>
            <a:normAutofit fontScale="70000" lnSpcReduction="20000"/>
          </a:bodyPr>
          <a:lstStyle/>
          <a:p>
            <a:pPr marL="0" indent="0">
              <a:buNone/>
            </a:pPr>
            <a:endParaRPr lang="en-US" dirty="0"/>
          </a:p>
          <a:p>
            <a:r>
              <a:rPr lang="en-US" dirty="0"/>
              <a:t>J. Weston, S. Chopra, A. </a:t>
            </a:r>
            <a:r>
              <a:rPr lang="en-US" dirty="0" err="1"/>
              <a:t>Bordes</a:t>
            </a:r>
            <a:r>
              <a:rPr lang="en-US" dirty="0"/>
              <a:t>. Memory Networks. ICLR 2015 (and arXiv:1410.3916).</a:t>
            </a:r>
          </a:p>
          <a:p>
            <a:r>
              <a:rPr lang="en-US" dirty="0"/>
              <a:t>S. </a:t>
            </a:r>
            <a:r>
              <a:rPr lang="en-US" dirty="0" err="1"/>
              <a:t>Sukhbaatar</a:t>
            </a:r>
            <a:r>
              <a:rPr lang="en-US" dirty="0"/>
              <a:t>, A. </a:t>
            </a:r>
            <a:r>
              <a:rPr lang="en-US" dirty="0" err="1"/>
              <a:t>Szlam</a:t>
            </a:r>
            <a:r>
              <a:rPr lang="en-US" dirty="0"/>
              <a:t>, J. Weston, R. Fergus. End-To-End Memory Networks. NIPS 2015 (and arXiv:1503.08895). </a:t>
            </a:r>
          </a:p>
          <a:p>
            <a:r>
              <a:rPr lang="en-US" dirty="0"/>
              <a:t>J. Weston, A. </a:t>
            </a:r>
            <a:r>
              <a:rPr lang="en-US" dirty="0" err="1"/>
              <a:t>Bordes</a:t>
            </a:r>
            <a:r>
              <a:rPr lang="en-US" dirty="0"/>
              <a:t>, S. Chopra, A. M. Rush, B. van </a:t>
            </a:r>
            <a:r>
              <a:rPr lang="en-US" dirty="0" err="1"/>
              <a:t>Merriënboer</a:t>
            </a:r>
            <a:r>
              <a:rPr lang="en-US" dirty="0"/>
              <a:t>, A. </a:t>
            </a:r>
            <a:r>
              <a:rPr lang="en-US" dirty="0" err="1"/>
              <a:t>Joulin</a:t>
            </a:r>
            <a:r>
              <a:rPr lang="en-US" dirty="0"/>
              <a:t>, T. </a:t>
            </a:r>
            <a:r>
              <a:rPr lang="en-US" dirty="0" err="1"/>
              <a:t>Mikolov</a:t>
            </a:r>
            <a:r>
              <a:rPr lang="en-US" dirty="0"/>
              <a:t>. Towards AI-Complete Question Answering: A Set of Prerequisite Toy Tasks. arXiv:1502.05698. </a:t>
            </a:r>
          </a:p>
          <a:p>
            <a:r>
              <a:rPr lang="en-US" dirty="0"/>
              <a:t>A. </a:t>
            </a:r>
            <a:r>
              <a:rPr lang="en-US" dirty="0" err="1"/>
              <a:t>Bordes</a:t>
            </a:r>
            <a:r>
              <a:rPr lang="en-US" dirty="0"/>
              <a:t>, N. </a:t>
            </a:r>
            <a:r>
              <a:rPr lang="en-US" dirty="0" err="1"/>
              <a:t>Usunier</a:t>
            </a:r>
            <a:r>
              <a:rPr lang="en-US" dirty="0"/>
              <a:t>, S. Chopra, J. Weston. Large-scale Simple Question Answering with Memory Networks. arXiv:1506.02075. </a:t>
            </a:r>
          </a:p>
          <a:p>
            <a:r>
              <a:rPr lang="en-US" dirty="0"/>
              <a:t>J. Dodge, A. </a:t>
            </a:r>
            <a:r>
              <a:rPr lang="en-US" dirty="0" err="1"/>
              <a:t>Gane</a:t>
            </a:r>
            <a:r>
              <a:rPr lang="en-US" dirty="0"/>
              <a:t>, X. Zhang, A. </a:t>
            </a:r>
            <a:r>
              <a:rPr lang="en-US" dirty="0" err="1"/>
              <a:t>Bordes</a:t>
            </a:r>
            <a:r>
              <a:rPr lang="en-US" dirty="0"/>
              <a:t>, S. Chopra, A. Miller, A. </a:t>
            </a:r>
            <a:r>
              <a:rPr lang="en-US" dirty="0" err="1"/>
              <a:t>Szlam</a:t>
            </a:r>
            <a:r>
              <a:rPr lang="en-US" dirty="0"/>
              <a:t>, J. Weston. Evaluating Prerequisite Qualities for Learning End-to-End Dialog Systems. arXiv:1511.06931.</a:t>
            </a:r>
          </a:p>
          <a:p>
            <a:r>
              <a:rPr lang="en-US" dirty="0"/>
              <a:t>F. Hill, A. </a:t>
            </a:r>
            <a:r>
              <a:rPr lang="en-US" dirty="0" err="1"/>
              <a:t>Bordes</a:t>
            </a:r>
            <a:r>
              <a:rPr lang="en-US" dirty="0"/>
              <a:t>, S. Chopra, J. Weston. The Goldilocks Principle: Reading Children's Books with Explicit Memory Representations. arXiv:1511.02301.</a:t>
            </a:r>
          </a:p>
          <a:p>
            <a:r>
              <a:rPr lang="en-US" dirty="0"/>
              <a:t>J. Weston. Dialog-based Language Learning. arXiv:1604.06045. </a:t>
            </a:r>
          </a:p>
          <a:p>
            <a:r>
              <a:rPr lang="en-US" dirty="0"/>
              <a:t>A. </a:t>
            </a:r>
            <a:r>
              <a:rPr lang="en-US" dirty="0" err="1"/>
              <a:t>Bordes</a:t>
            </a:r>
            <a:r>
              <a:rPr lang="en-US" dirty="0"/>
              <a:t>, Jason Weston. Learning End-to-End Goal-Oriented Dialog. arXiv:1605.07683.</a:t>
            </a:r>
          </a:p>
        </p:txBody>
      </p:sp>
    </p:spTree>
    <p:extLst>
      <p:ext uri="{BB962C8B-B14F-4D97-AF65-F5344CB8AC3E}">
        <p14:creationId xmlns:p14="http://schemas.microsoft.com/office/powerpoint/2010/main" val="680617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560902"/>
            <a:ext cx="8042276" cy="1336956"/>
          </a:xfrm>
        </p:spPr>
        <p:txBody>
          <a:bodyPr/>
          <a:lstStyle/>
          <a:p>
            <a:r>
              <a:rPr lang="en-US" dirty="0"/>
              <a:t>Memory Network: </a:t>
            </a:r>
            <a:r>
              <a:rPr lang="en-US" i="1" dirty="0"/>
              <a:t>example</a:t>
            </a:r>
          </a:p>
        </p:txBody>
      </p:sp>
      <p:pic>
        <p:nvPicPr>
          <p:cNvPr id="4" name="Content Placeholder 3" descr="memory.tiff"/>
          <p:cNvPicPr>
            <a:picLocks noGrp="1" noChangeAspect="1"/>
          </p:cNvPicPr>
          <p:nvPr>
            <p:ph idx="1"/>
          </p:nvPr>
        </p:nvPicPr>
        <p:blipFill>
          <a:blip r:embed="rId2" cstate="email">
            <a:extLst>
              <a:ext uri="{28A0092B-C50C-407E-A947-70E740481C1C}">
                <a14:useLocalDpi xmlns:a14="http://schemas.microsoft.com/office/drawing/2010/main" val="0"/>
              </a:ext>
            </a:extLst>
          </a:blip>
          <a:srcRect t="5864" b="5864"/>
          <a:stretch>
            <a:fillRect/>
          </a:stretch>
        </p:blipFill>
        <p:spPr>
          <a:xfrm>
            <a:off x="0" y="1056907"/>
            <a:ext cx="9364784" cy="5057648"/>
          </a:xfrm>
        </p:spPr>
      </p:pic>
    </p:spTree>
    <p:extLst>
      <p:ext uri="{BB962C8B-B14F-4D97-AF65-F5344CB8AC3E}">
        <p14:creationId xmlns:p14="http://schemas.microsoft.com/office/powerpoint/2010/main" val="2975000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a:t>
            </a:r>
          </a:p>
        </p:txBody>
      </p:sp>
      <p:pic>
        <p:nvPicPr>
          <p:cNvPr id="5" name="Picture 4" descr="newres.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662" y="1629116"/>
            <a:ext cx="9272993" cy="2533038"/>
          </a:xfrm>
          <a:prstGeom prst="rect">
            <a:avLst/>
          </a:prstGeom>
        </p:spPr>
      </p:pic>
    </p:spTree>
    <p:extLst>
      <p:ext uri="{BB962C8B-B14F-4D97-AF65-F5344CB8AC3E}">
        <p14:creationId xmlns:p14="http://schemas.microsoft.com/office/powerpoint/2010/main" val="1204425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444015"/>
            <a:ext cx="8042276" cy="1336956"/>
          </a:xfrm>
        </p:spPr>
        <p:txBody>
          <a:bodyPr/>
          <a:lstStyle/>
          <a:p>
            <a:r>
              <a:rPr lang="en-US" dirty="0"/>
              <a:t>Ubuntu Data</a:t>
            </a:r>
          </a:p>
        </p:txBody>
      </p:sp>
      <p:sp>
        <p:nvSpPr>
          <p:cNvPr id="3" name="Content Placeholder 2"/>
          <p:cNvSpPr>
            <a:spLocks noGrp="1"/>
          </p:cNvSpPr>
          <p:nvPr>
            <p:ph idx="1"/>
          </p:nvPr>
        </p:nvSpPr>
        <p:spPr>
          <a:xfrm>
            <a:off x="549275" y="892941"/>
            <a:ext cx="8042276" cy="4343400"/>
          </a:xfrm>
        </p:spPr>
        <p:txBody>
          <a:bodyPr/>
          <a:lstStyle/>
          <a:p>
            <a:pPr marL="0" indent="0">
              <a:buNone/>
            </a:pPr>
            <a:r>
              <a:rPr lang="en-US" dirty="0"/>
              <a:t>Dialog dataset: Ubuntu IRC channel logs, users ask questions about issues they are having with Ubuntu and get answers by other users. </a:t>
            </a:r>
            <a:r>
              <a:rPr lang="en-US" dirty="0">
                <a:solidFill>
                  <a:srgbClr val="FF6600"/>
                </a:solidFill>
              </a:rPr>
              <a:t>(Lowe et al., ‘15)</a:t>
            </a:r>
          </a:p>
        </p:txBody>
      </p:sp>
      <p:pic>
        <p:nvPicPr>
          <p:cNvPr id="4" name="Picture 3" descr="ubuntu.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1600" y="2009383"/>
            <a:ext cx="8940800" cy="3251200"/>
          </a:xfrm>
          <a:prstGeom prst="rect">
            <a:avLst/>
          </a:prstGeom>
        </p:spPr>
      </p:pic>
      <p:sp>
        <p:nvSpPr>
          <p:cNvPr id="5" name="TextBox 4"/>
          <p:cNvSpPr txBox="1"/>
          <p:nvPr/>
        </p:nvSpPr>
        <p:spPr>
          <a:xfrm>
            <a:off x="346388" y="5503076"/>
            <a:ext cx="8696012" cy="1200329"/>
          </a:xfrm>
          <a:prstGeom prst="rect">
            <a:avLst/>
          </a:prstGeom>
          <a:noFill/>
        </p:spPr>
        <p:txBody>
          <a:bodyPr wrap="square" rtlCol="0">
            <a:spAutoFit/>
          </a:bodyPr>
          <a:lstStyle/>
          <a:p>
            <a:r>
              <a:rPr lang="en-US" dirty="0">
                <a:solidFill>
                  <a:srgbClr val="000090"/>
                </a:solidFill>
              </a:rPr>
              <a:t>Best results currently reported:</a:t>
            </a:r>
          </a:p>
          <a:p>
            <a:r>
              <a:rPr lang="en-US" dirty="0">
                <a:solidFill>
                  <a:srgbClr val="000090"/>
                </a:solidFill>
              </a:rPr>
              <a:t>Sentence Pair Scoring: Towards Unified Framework for Text Comprehension</a:t>
            </a:r>
          </a:p>
          <a:p>
            <a:r>
              <a:rPr lang="en-US" dirty="0" err="1">
                <a:solidFill>
                  <a:srgbClr val="000090"/>
                </a:solidFill>
              </a:rPr>
              <a:t>Petr</a:t>
            </a:r>
            <a:r>
              <a:rPr lang="en-US" dirty="0">
                <a:solidFill>
                  <a:srgbClr val="000090"/>
                </a:solidFill>
              </a:rPr>
              <a:t> </a:t>
            </a:r>
            <a:r>
              <a:rPr lang="en-US" dirty="0" err="1">
                <a:solidFill>
                  <a:srgbClr val="000090"/>
                </a:solidFill>
              </a:rPr>
              <a:t>Baudiš</a:t>
            </a:r>
            <a:r>
              <a:rPr lang="en-US" dirty="0">
                <a:solidFill>
                  <a:srgbClr val="000090"/>
                </a:solidFill>
              </a:rPr>
              <a:t>, Jan </a:t>
            </a:r>
            <a:r>
              <a:rPr lang="en-US" dirty="0" err="1">
                <a:solidFill>
                  <a:srgbClr val="000090"/>
                </a:solidFill>
              </a:rPr>
              <a:t>Pichl</a:t>
            </a:r>
            <a:r>
              <a:rPr lang="en-US" dirty="0">
                <a:solidFill>
                  <a:srgbClr val="000090"/>
                </a:solidFill>
              </a:rPr>
              <a:t>, </a:t>
            </a:r>
            <a:r>
              <a:rPr lang="en-US" dirty="0" err="1">
                <a:solidFill>
                  <a:srgbClr val="000090"/>
                </a:solidFill>
              </a:rPr>
              <a:t>Tomáš</a:t>
            </a:r>
            <a:r>
              <a:rPr lang="en-US" dirty="0">
                <a:solidFill>
                  <a:srgbClr val="000090"/>
                </a:solidFill>
              </a:rPr>
              <a:t> </a:t>
            </a:r>
            <a:r>
              <a:rPr lang="en-US" dirty="0" err="1">
                <a:solidFill>
                  <a:srgbClr val="000090"/>
                </a:solidFill>
              </a:rPr>
              <a:t>Vyskočil</a:t>
            </a:r>
            <a:r>
              <a:rPr lang="en-US" dirty="0">
                <a:solidFill>
                  <a:srgbClr val="000090"/>
                </a:solidFill>
              </a:rPr>
              <a:t>, Jan </a:t>
            </a:r>
            <a:r>
              <a:rPr lang="en-US" dirty="0" err="1">
                <a:solidFill>
                  <a:srgbClr val="000090"/>
                </a:solidFill>
              </a:rPr>
              <a:t>Šedivý</a:t>
            </a:r>
            <a:endParaRPr lang="en-US" dirty="0">
              <a:solidFill>
                <a:srgbClr val="000090"/>
              </a:solidFill>
            </a:endParaRPr>
          </a:p>
          <a:p>
            <a:r>
              <a:rPr lang="en-US" dirty="0">
                <a:solidFill>
                  <a:srgbClr val="3366FF"/>
                </a:solidFill>
              </a:rPr>
              <a:t>RNN-CNN combo model: 67.2</a:t>
            </a:r>
          </a:p>
        </p:txBody>
      </p:sp>
    </p:spTree>
    <p:extLst>
      <p:ext uri="{BB962C8B-B14F-4D97-AF65-F5344CB8AC3E}">
        <p14:creationId xmlns:p14="http://schemas.microsoft.com/office/powerpoint/2010/main" val="1584372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4" y="-429707"/>
            <a:ext cx="8042276" cy="1336956"/>
          </a:xfrm>
        </p:spPr>
        <p:txBody>
          <a:bodyPr/>
          <a:lstStyle/>
          <a:p>
            <a:r>
              <a:rPr lang="en-US" b="1" dirty="0"/>
              <a:t>Next Steps</a:t>
            </a:r>
          </a:p>
        </p:txBody>
      </p:sp>
      <p:sp>
        <p:nvSpPr>
          <p:cNvPr id="3" name="Content Placeholder 2"/>
          <p:cNvSpPr>
            <a:spLocks noGrp="1"/>
          </p:cNvSpPr>
          <p:nvPr>
            <p:ph idx="1"/>
          </p:nvPr>
        </p:nvSpPr>
        <p:spPr>
          <a:xfrm>
            <a:off x="549274" y="1037936"/>
            <a:ext cx="8594725" cy="5470524"/>
          </a:xfrm>
        </p:spPr>
        <p:txBody>
          <a:bodyPr>
            <a:normAutofit fontScale="92500" lnSpcReduction="20000"/>
          </a:bodyPr>
          <a:lstStyle/>
          <a:p>
            <a:pPr marL="0" indent="0">
              <a:buNone/>
            </a:pPr>
            <a:r>
              <a:rPr lang="en-US" b="1" dirty="0">
                <a:solidFill>
                  <a:srgbClr val="0000FF"/>
                </a:solidFill>
              </a:rPr>
              <a:t>Artificial tasks to help design new methods:</a:t>
            </a:r>
          </a:p>
          <a:p>
            <a:r>
              <a:rPr lang="en-US" dirty="0">
                <a:solidFill>
                  <a:srgbClr val="0000FF"/>
                </a:solidFill>
              </a:rPr>
              <a:t>New methods that succeed on all </a:t>
            </a:r>
            <a:r>
              <a:rPr lang="en-US" dirty="0" err="1">
                <a:solidFill>
                  <a:srgbClr val="0000FF"/>
                </a:solidFill>
              </a:rPr>
              <a:t>bAbI</a:t>
            </a:r>
            <a:r>
              <a:rPr lang="en-US" dirty="0">
                <a:solidFill>
                  <a:srgbClr val="0000FF"/>
                </a:solidFill>
              </a:rPr>
              <a:t> tasks?</a:t>
            </a:r>
          </a:p>
          <a:p>
            <a:r>
              <a:rPr lang="en-US" dirty="0">
                <a:solidFill>
                  <a:srgbClr val="0000FF"/>
                </a:solidFill>
              </a:rPr>
              <a:t>Make more </a:t>
            </a:r>
            <a:r>
              <a:rPr lang="en-US" dirty="0" err="1">
                <a:solidFill>
                  <a:srgbClr val="0000FF"/>
                </a:solidFill>
              </a:rPr>
              <a:t>bAbI</a:t>
            </a:r>
            <a:r>
              <a:rPr lang="en-US" dirty="0">
                <a:solidFill>
                  <a:srgbClr val="0000FF"/>
                </a:solidFill>
              </a:rPr>
              <a:t> tasks to check other skills.</a:t>
            </a:r>
          </a:p>
          <a:p>
            <a:pPr marL="0" indent="0">
              <a:buNone/>
            </a:pPr>
            <a:r>
              <a:rPr lang="en-US" b="1" dirty="0">
                <a:solidFill>
                  <a:srgbClr val="008000"/>
                </a:solidFill>
              </a:rPr>
              <a:t>Real tasks to make sure those methods are actually useful:</a:t>
            </a:r>
          </a:p>
          <a:p>
            <a:r>
              <a:rPr lang="en-US" dirty="0">
                <a:solidFill>
                  <a:srgbClr val="008000"/>
                </a:solidFill>
              </a:rPr>
              <a:t>Sophisticated reasoning on </a:t>
            </a:r>
            <a:r>
              <a:rPr lang="en-US" dirty="0" err="1">
                <a:solidFill>
                  <a:srgbClr val="008000"/>
                </a:solidFill>
              </a:rPr>
              <a:t>bAbI</a:t>
            </a:r>
            <a:r>
              <a:rPr lang="en-US" dirty="0">
                <a:solidFill>
                  <a:srgbClr val="008000"/>
                </a:solidFill>
              </a:rPr>
              <a:t> tasks doesn’t always happen as clearly on </a:t>
            </a:r>
            <a:r>
              <a:rPr lang="en-US" u="sng" dirty="0">
                <a:solidFill>
                  <a:srgbClr val="008000"/>
                </a:solidFill>
              </a:rPr>
              <a:t>real</a:t>
            </a:r>
            <a:r>
              <a:rPr lang="en-US" dirty="0">
                <a:solidFill>
                  <a:srgbClr val="008000"/>
                </a:solidFill>
              </a:rPr>
              <a:t> data.. </a:t>
            </a:r>
            <a:r>
              <a:rPr lang="en-US" u="sng" dirty="0">
                <a:solidFill>
                  <a:srgbClr val="008000"/>
                </a:solidFill>
              </a:rPr>
              <a:t>Why? Fix</a:t>
            </a:r>
            <a:r>
              <a:rPr lang="en-US" dirty="0">
                <a:solidFill>
                  <a:srgbClr val="008000"/>
                </a:solidFill>
              </a:rPr>
              <a:t>!</a:t>
            </a:r>
          </a:p>
          <a:p>
            <a:r>
              <a:rPr lang="en-US" dirty="0">
                <a:solidFill>
                  <a:srgbClr val="008000"/>
                </a:solidFill>
              </a:rPr>
              <a:t>Models that work jointly on </a:t>
            </a:r>
            <a:r>
              <a:rPr lang="en-US" b="1" u="sng" dirty="0">
                <a:solidFill>
                  <a:srgbClr val="008000"/>
                </a:solidFill>
              </a:rPr>
              <a:t>all</a:t>
            </a:r>
            <a:r>
              <a:rPr lang="en-US" dirty="0">
                <a:solidFill>
                  <a:srgbClr val="008000"/>
                </a:solidFill>
              </a:rPr>
              <a:t> tasks so far built.</a:t>
            </a:r>
          </a:p>
          <a:p>
            <a:pPr marL="0" indent="0">
              <a:buNone/>
            </a:pPr>
            <a:r>
              <a:rPr lang="en-US" b="1" dirty="0">
                <a:solidFill>
                  <a:srgbClr val="000090"/>
                </a:solidFill>
              </a:rPr>
              <a:t>Dream: can learn from very weak supervision:</a:t>
            </a:r>
          </a:p>
          <a:p>
            <a:pPr marL="0" indent="0">
              <a:buNone/>
            </a:pPr>
            <a:r>
              <a:rPr lang="en-US" i="1" dirty="0">
                <a:solidFill>
                  <a:srgbClr val="3366FF"/>
                </a:solidFill>
              </a:rPr>
              <a:t>We would like to learn in an environment just by communicating with other agents / humans, as well as seeing other agents communicating + acting in the environment.                                              </a:t>
            </a:r>
          </a:p>
          <a:p>
            <a:pPr marL="0" indent="0">
              <a:buNone/>
            </a:pPr>
            <a:r>
              <a:rPr lang="en-US" dirty="0">
                <a:solidFill>
                  <a:srgbClr val="800000"/>
                </a:solidFill>
              </a:rPr>
              <a:t>E.g. a baby talking to its parents, and seeing them talk to each other.</a:t>
            </a:r>
          </a:p>
        </p:txBody>
      </p:sp>
    </p:spTree>
    <p:extLst>
      <p:ext uri="{BB962C8B-B14F-4D97-AF65-F5344CB8AC3E}">
        <p14:creationId xmlns:p14="http://schemas.microsoft.com/office/powerpoint/2010/main" val="1539629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Human Responses</a:t>
            </a:r>
          </a:p>
        </p:txBody>
      </p:sp>
      <p:sp>
        <p:nvSpPr>
          <p:cNvPr id="3" name="Content Placeholder 2"/>
          <p:cNvSpPr>
            <a:spLocks noGrp="1"/>
          </p:cNvSpPr>
          <p:nvPr>
            <p:ph idx="1"/>
          </p:nvPr>
        </p:nvSpPr>
        <p:spPr>
          <a:ln>
            <a:solidFill>
              <a:srgbClr val="4F81BD"/>
            </a:solidFill>
          </a:ln>
        </p:spPr>
        <p:txBody>
          <a:bodyPr>
            <a:normAutofit/>
          </a:bodyPr>
          <a:lstStyle/>
          <a:p>
            <a:pPr marL="0" indent="0">
              <a:buNone/>
            </a:pPr>
            <a:r>
              <a:rPr lang="en-US" dirty="0"/>
              <a:t>Mary went to the hallway.</a:t>
            </a:r>
          </a:p>
          <a:p>
            <a:pPr marL="0" indent="0">
              <a:buNone/>
            </a:pPr>
            <a:r>
              <a:rPr lang="en-US" dirty="0"/>
              <a:t>John moved to the bathroom.</a:t>
            </a:r>
          </a:p>
          <a:p>
            <a:pPr marL="0" indent="0">
              <a:buNone/>
            </a:pPr>
            <a:r>
              <a:rPr lang="en-US" dirty="0"/>
              <a:t>Mary travelled to the kitchen.</a:t>
            </a:r>
          </a:p>
          <a:p>
            <a:pPr marL="0" indent="0">
              <a:buNone/>
            </a:pPr>
            <a:r>
              <a:rPr lang="en-US" dirty="0"/>
              <a:t>Where is Mary?     </a:t>
            </a:r>
            <a:r>
              <a:rPr lang="en-US" dirty="0" err="1">
                <a:solidFill>
                  <a:srgbClr val="FF0000"/>
                </a:solidFill>
              </a:rPr>
              <a:t>A:playground</a:t>
            </a:r>
            <a:endParaRPr lang="en-US" dirty="0">
              <a:solidFill>
                <a:srgbClr val="FF0000"/>
              </a:solidFill>
            </a:endParaRPr>
          </a:p>
          <a:p>
            <a:pPr marL="0" indent="0">
              <a:buNone/>
            </a:pPr>
            <a:r>
              <a:rPr lang="en-US" dirty="0"/>
              <a:t>No, that's incorrect. </a:t>
            </a:r>
          </a:p>
          <a:p>
            <a:pPr marL="0" indent="0">
              <a:buNone/>
            </a:pPr>
            <a:r>
              <a:rPr lang="en-US" dirty="0"/>
              <a:t>Where is John?     </a:t>
            </a:r>
            <a:r>
              <a:rPr lang="en-US" dirty="0" err="1">
                <a:solidFill>
                  <a:srgbClr val="FF0000"/>
                </a:solidFill>
              </a:rPr>
              <a:t>A:bathroom</a:t>
            </a:r>
            <a:endParaRPr lang="en-US" dirty="0">
              <a:solidFill>
                <a:srgbClr val="FF0000"/>
              </a:solidFill>
            </a:endParaRPr>
          </a:p>
          <a:p>
            <a:pPr marL="0" indent="0">
              <a:buNone/>
            </a:pPr>
            <a:r>
              <a:rPr lang="en-US" dirty="0"/>
              <a:t>Yes, that's right! </a:t>
            </a:r>
          </a:p>
          <a:p>
            <a:endParaRPr lang="en-US" dirty="0"/>
          </a:p>
        </p:txBody>
      </p:sp>
      <p:sp>
        <p:nvSpPr>
          <p:cNvPr id="4" name="TextBox 3"/>
          <p:cNvSpPr txBox="1"/>
          <p:nvPr/>
        </p:nvSpPr>
        <p:spPr>
          <a:xfrm>
            <a:off x="5701840" y="3913307"/>
            <a:ext cx="3226721" cy="1200329"/>
          </a:xfrm>
          <a:prstGeom prst="rect">
            <a:avLst/>
          </a:prstGeom>
          <a:solidFill>
            <a:schemeClr val="bg1"/>
          </a:solidFill>
          <a:ln>
            <a:solidFill>
              <a:schemeClr val="tx1"/>
            </a:solidFill>
          </a:ln>
        </p:spPr>
        <p:txBody>
          <a:bodyPr wrap="square" rtlCol="0">
            <a:spAutoFit/>
          </a:bodyPr>
          <a:lstStyle/>
          <a:p>
            <a:r>
              <a:rPr lang="en-US" dirty="0"/>
              <a:t>If you can predict this, you are most of the way to knowing how to answer correctly.</a:t>
            </a:r>
          </a:p>
        </p:txBody>
      </p:sp>
      <p:cxnSp>
        <p:nvCxnSpPr>
          <p:cNvPr id="5" name="Straight Arrow Connector 4"/>
          <p:cNvCxnSpPr/>
          <p:nvPr/>
        </p:nvCxnSpPr>
        <p:spPr>
          <a:xfrm flipH="1">
            <a:off x="4081019" y="4263957"/>
            <a:ext cx="1600613" cy="132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94339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Responses Give Lots of Info</a:t>
            </a:r>
          </a:p>
        </p:txBody>
      </p:sp>
      <p:sp>
        <p:nvSpPr>
          <p:cNvPr id="3" name="Content Placeholder 2"/>
          <p:cNvSpPr>
            <a:spLocks noGrp="1"/>
          </p:cNvSpPr>
          <p:nvPr>
            <p:ph idx="1"/>
          </p:nvPr>
        </p:nvSpPr>
        <p:spPr>
          <a:ln>
            <a:solidFill>
              <a:srgbClr val="4F81BD"/>
            </a:solidFill>
          </a:ln>
        </p:spPr>
        <p:txBody>
          <a:bodyPr>
            <a:normAutofit/>
          </a:bodyPr>
          <a:lstStyle/>
          <a:p>
            <a:pPr marL="0" indent="0">
              <a:buNone/>
            </a:pPr>
            <a:r>
              <a:rPr lang="en-US" dirty="0"/>
              <a:t>Mary went to the hallway.</a:t>
            </a:r>
          </a:p>
          <a:p>
            <a:pPr marL="0" indent="0">
              <a:buNone/>
            </a:pPr>
            <a:r>
              <a:rPr lang="en-US" dirty="0"/>
              <a:t>John moved to the bathroom.</a:t>
            </a:r>
          </a:p>
          <a:p>
            <a:pPr marL="0" indent="0">
              <a:buNone/>
            </a:pPr>
            <a:r>
              <a:rPr lang="en-US" dirty="0"/>
              <a:t>Mary travelled to the kitchen.</a:t>
            </a:r>
          </a:p>
          <a:p>
            <a:pPr marL="0" indent="0">
              <a:buNone/>
            </a:pPr>
            <a:r>
              <a:rPr lang="en-US" dirty="0"/>
              <a:t>Where is Mary?     </a:t>
            </a:r>
            <a:r>
              <a:rPr lang="en-US" dirty="0" err="1">
                <a:solidFill>
                  <a:srgbClr val="FF0000"/>
                </a:solidFill>
              </a:rPr>
              <a:t>A:playground</a:t>
            </a:r>
            <a:endParaRPr lang="en-US" dirty="0">
              <a:solidFill>
                <a:srgbClr val="FF0000"/>
              </a:solidFill>
            </a:endParaRPr>
          </a:p>
          <a:p>
            <a:pPr marL="0" indent="0">
              <a:buNone/>
            </a:pPr>
            <a:r>
              <a:rPr lang="en-US" dirty="0"/>
              <a:t>No, the answer is kitchen. </a:t>
            </a:r>
          </a:p>
          <a:p>
            <a:pPr marL="0" indent="0">
              <a:buNone/>
            </a:pPr>
            <a:r>
              <a:rPr lang="en-US" dirty="0"/>
              <a:t>Where is John?     </a:t>
            </a:r>
            <a:r>
              <a:rPr lang="en-US" dirty="0" err="1">
                <a:solidFill>
                  <a:srgbClr val="FF0000"/>
                </a:solidFill>
              </a:rPr>
              <a:t>A:bathroom</a:t>
            </a:r>
            <a:endParaRPr lang="en-US" dirty="0">
              <a:solidFill>
                <a:srgbClr val="FF0000"/>
              </a:solidFill>
            </a:endParaRPr>
          </a:p>
          <a:p>
            <a:pPr marL="0" indent="0">
              <a:buNone/>
            </a:pPr>
            <a:r>
              <a:rPr lang="en-US" dirty="0"/>
              <a:t>Yes, that's right! </a:t>
            </a:r>
          </a:p>
          <a:p>
            <a:endParaRPr lang="en-US" dirty="0"/>
          </a:p>
        </p:txBody>
      </p:sp>
      <p:sp>
        <p:nvSpPr>
          <p:cNvPr id="4" name="TextBox 3"/>
          <p:cNvSpPr txBox="1"/>
          <p:nvPr/>
        </p:nvSpPr>
        <p:spPr>
          <a:xfrm>
            <a:off x="6608970" y="3874433"/>
            <a:ext cx="2319591" cy="923330"/>
          </a:xfrm>
          <a:prstGeom prst="rect">
            <a:avLst/>
          </a:prstGeom>
          <a:solidFill>
            <a:schemeClr val="bg1"/>
          </a:solidFill>
          <a:ln>
            <a:solidFill>
              <a:schemeClr val="tx1"/>
            </a:solidFill>
          </a:ln>
        </p:spPr>
        <p:txBody>
          <a:bodyPr wrap="square" rtlCol="0">
            <a:spAutoFit/>
          </a:bodyPr>
          <a:lstStyle/>
          <a:p>
            <a:r>
              <a:rPr lang="en-US" dirty="0"/>
              <a:t>Much more signal than just “No” or zero reward.</a:t>
            </a:r>
          </a:p>
        </p:txBody>
      </p:sp>
      <p:cxnSp>
        <p:nvCxnSpPr>
          <p:cNvPr id="5" name="Straight Arrow Connector 4"/>
          <p:cNvCxnSpPr/>
          <p:nvPr/>
        </p:nvCxnSpPr>
        <p:spPr>
          <a:xfrm flipH="1">
            <a:off x="5014067" y="4263957"/>
            <a:ext cx="1600613" cy="132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0650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54300"/>
            <a:ext cx="8042276" cy="1336956"/>
          </a:xfrm>
        </p:spPr>
        <p:txBody>
          <a:bodyPr/>
          <a:lstStyle/>
          <a:p>
            <a:r>
              <a:rPr lang="en-US" dirty="0"/>
              <a:t>Forward Prediction</a:t>
            </a:r>
          </a:p>
        </p:txBody>
      </p:sp>
      <p:pic>
        <p:nvPicPr>
          <p:cNvPr id="4" name="Picture 3" descr="fp-fig.pd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50708" y="1012425"/>
            <a:ext cx="6625703" cy="5119862"/>
          </a:xfrm>
          <a:prstGeom prst="rect">
            <a:avLst/>
          </a:prstGeom>
        </p:spPr>
      </p:pic>
      <p:sp>
        <p:nvSpPr>
          <p:cNvPr id="8" name="Content Placeholder 2"/>
          <p:cNvSpPr txBox="1">
            <a:spLocks/>
          </p:cNvSpPr>
          <p:nvPr/>
        </p:nvSpPr>
        <p:spPr>
          <a:xfrm>
            <a:off x="165697" y="1487714"/>
            <a:ext cx="3131403" cy="2431144"/>
          </a:xfrm>
          <a:prstGeom prst="rect">
            <a:avLst/>
          </a:prstGeom>
          <a:ln>
            <a:solidFill>
              <a:srgbClr val="4F81BD"/>
            </a:solidFill>
          </a:ln>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Wingdings 2" pitchFamily="18" charset="2"/>
              <a:buNone/>
            </a:pPr>
            <a:r>
              <a:rPr lang="en-US" sz="1600" dirty="0"/>
              <a:t>Mary went to the hallway.</a:t>
            </a:r>
          </a:p>
          <a:p>
            <a:pPr marL="0" indent="0">
              <a:buFont typeface="Wingdings 2" pitchFamily="18" charset="2"/>
              <a:buNone/>
            </a:pPr>
            <a:r>
              <a:rPr lang="en-US" sz="1600" dirty="0"/>
              <a:t>John moved to the bathroom.</a:t>
            </a:r>
          </a:p>
          <a:p>
            <a:pPr marL="0" indent="0">
              <a:buFont typeface="Wingdings 2" pitchFamily="18" charset="2"/>
              <a:buNone/>
            </a:pPr>
            <a:r>
              <a:rPr lang="en-US" sz="1600" dirty="0"/>
              <a:t>Mary travelled to the kitchen.</a:t>
            </a:r>
          </a:p>
          <a:p>
            <a:pPr marL="0" indent="0">
              <a:buFont typeface="Wingdings 2" pitchFamily="18" charset="2"/>
              <a:buNone/>
            </a:pPr>
            <a:r>
              <a:rPr lang="en-US" sz="1600" dirty="0"/>
              <a:t>Where is Mary?  </a:t>
            </a:r>
            <a:r>
              <a:rPr lang="en-US" sz="1600" dirty="0" err="1">
                <a:solidFill>
                  <a:srgbClr val="FF0000"/>
                </a:solidFill>
              </a:rPr>
              <a:t>A:playground</a:t>
            </a:r>
            <a:endParaRPr lang="en-US" sz="1600" dirty="0">
              <a:solidFill>
                <a:srgbClr val="FF0000"/>
              </a:solidFill>
            </a:endParaRPr>
          </a:p>
          <a:p>
            <a:pPr marL="0" indent="0">
              <a:buFont typeface="Wingdings 2" pitchFamily="18" charset="2"/>
              <a:buNone/>
            </a:pPr>
            <a:r>
              <a:rPr lang="en-US" sz="1600" dirty="0"/>
              <a:t>No, she’s in the kitchen.</a:t>
            </a:r>
            <a:r>
              <a:rPr lang="en-US" sz="1800" dirty="0"/>
              <a:t> </a:t>
            </a:r>
          </a:p>
          <a:p>
            <a:endParaRPr lang="en-US" dirty="0"/>
          </a:p>
        </p:txBody>
      </p:sp>
      <p:sp>
        <p:nvSpPr>
          <p:cNvPr id="9" name="TextBox 8"/>
          <p:cNvSpPr txBox="1"/>
          <p:nvPr/>
        </p:nvSpPr>
        <p:spPr>
          <a:xfrm>
            <a:off x="254208" y="4457282"/>
            <a:ext cx="2866571" cy="1200329"/>
          </a:xfrm>
          <a:prstGeom prst="rect">
            <a:avLst/>
          </a:prstGeom>
          <a:solidFill>
            <a:schemeClr val="bg1"/>
          </a:solidFill>
          <a:ln>
            <a:solidFill>
              <a:schemeClr val="tx1"/>
            </a:solidFill>
          </a:ln>
        </p:spPr>
        <p:txBody>
          <a:bodyPr wrap="square" rtlCol="0">
            <a:spAutoFit/>
          </a:bodyPr>
          <a:lstStyle/>
          <a:p>
            <a:r>
              <a:rPr lang="en-US" dirty="0">
                <a:solidFill>
                  <a:srgbClr val="0000FF"/>
                </a:solidFill>
              </a:rPr>
              <a:t>If you can predict this, you are most of the way to knowing how to answer correctly.</a:t>
            </a:r>
          </a:p>
        </p:txBody>
      </p:sp>
      <p:cxnSp>
        <p:nvCxnSpPr>
          <p:cNvPr id="10" name="Straight Arrow Connector 9"/>
          <p:cNvCxnSpPr/>
          <p:nvPr/>
        </p:nvCxnSpPr>
        <p:spPr>
          <a:xfrm flipH="1" flipV="1">
            <a:off x="1294190" y="3816233"/>
            <a:ext cx="133062" cy="62642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29842" y="6286222"/>
            <a:ext cx="8596635" cy="369332"/>
          </a:xfrm>
          <a:prstGeom prst="rect">
            <a:avLst/>
          </a:prstGeom>
          <a:noFill/>
          <a:ln>
            <a:solidFill>
              <a:schemeClr val="accent3"/>
            </a:solidFill>
          </a:ln>
        </p:spPr>
        <p:txBody>
          <a:bodyPr wrap="square" rtlCol="0">
            <a:spAutoFit/>
          </a:bodyPr>
          <a:lstStyle/>
          <a:p>
            <a:r>
              <a:rPr lang="en-US" b="1" dirty="0">
                <a:solidFill>
                  <a:srgbClr val="FF0000"/>
                </a:solidFill>
              </a:rPr>
              <a:t>See our new paper!  “Dialog-Based Language Learning” </a:t>
            </a:r>
            <a:r>
              <a:rPr lang="en-US" b="1" dirty="0"/>
              <a:t>arXiv:1604.06045.</a:t>
            </a:r>
          </a:p>
        </p:txBody>
      </p:sp>
    </p:spTree>
    <p:extLst>
      <p:ext uri="{BB962C8B-B14F-4D97-AF65-F5344CB8AC3E}">
        <p14:creationId xmlns:p14="http://schemas.microsoft.com/office/powerpoint/2010/main" val="810733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215" y="-209910"/>
            <a:ext cx="8042276" cy="1336956"/>
          </a:xfrm>
        </p:spPr>
        <p:txBody>
          <a:bodyPr/>
          <a:lstStyle/>
          <a:p>
            <a:r>
              <a:rPr lang="en-US" dirty="0"/>
              <a:t>FAIR: paper / data / code</a:t>
            </a:r>
          </a:p>
        </p:txBody>
      </p:sp>
      <p:sp>
        <p:nvSpPr>
          <p:cNvPr id="3" name="Content Placeholder 2"/>
          <p:cNvSpPr>
            <a:spLocks noGrp="1"/>
          </p:cNvSpPr>
          <p:nvPr>
            <p:ph sz="half" idx="1"/>
          </p:nvPr>
        </p:nvSpPr>
        <p:spPr>
          <a:xfrm>
            <a:off x="553641" y="1243013"/>
            <a:ext cx="8197453" cy="5448612"/>
          </a:xfrm>
        </p:spPr>
        <p:txBody>
          <a:bodyPr>
            <a:normAutofit fontScale="92500" lnSpcReduction="10000"/>
          </a:bodyPr>
          <a:lstStyle/>
          <a:p>
            <a:r>
              <a:rPr lang="en-US" dirty="0"/>
              <a:t>Papers:</a:t>
            </a:r>
          </a:p>
          <a:p>
            <a:pPr lvl="1"/>
            <a:r>
              <a:rPr lang="en-US" dirty="0" err="1"/>
              <a:t>bAbI</a:t>
            </a:r>
            <a:r>
              <a:rPr lang="en-US" dirty="0"/>
              <a:t> tasks: </a:t>
            </a:r>
            <a:r>
              <a:rPr lang="en-US" dirty="0">
                <a:hlinkClick r:id="rId2"/>
              </a:rPr>
              <a:t>arxiv.org/abs/1502.05698</a:t>
            </a:r>
            <a:endParaRPr lang="en-US" dirty="0"/>
          </a:p>
          <a:p>
            <a:pPr lvl="1"/>
            <a:r>
              <a:rPr lang="en-US" dirty="0"/>
              <a:t>Memory Networks: </a:t>
            </a:r>
            <a:r>
              <a:rPr lang="en-US" dirty="0">
                <a:hlinkClick r:id="rId3"/>
              </a:rPr>
              <a:t>http://arxiv.org/abs/1410.3916</a:t>
            </a:r>
            <a:endParaRPr lang="en-US" dirty="0"/>
          </a:p>
          <a:p>
            <a:pPr lvl="1"/>
            <a:r>
              <a:rPr lang="en-US" dirty="0"/>
              <a:t>End-to-end Memory Networks: </a:t>
            </a:r>
            <a:r>
              <a:rPr lang="en-US" dirty="0">
                <a:hlinkClick r:id="rId4"/>
              </a:rPr>
              <a:t>http://arxiv.org/abs/1503.08895</a:t>
            </a:r>
            <a:endParaRPr lang="en-US" dirty="0"/>
          </a:p>
          <a:p>
            <a:pPr lvl="1"/>
            <a:r>
              <a:rPr lang="en-US" dirty="0"/>
              <a:t>Large-scale QA with </a:t>
            </a:r>
            <a:r>
              <a:rPr lang="en-US" dirty="0" err="1"/>
              <a:t>MemNNs</a:t>
            </a:r>
            <a:r>
              <a:rPr lang="en-US" dirty="0"/>
              <a:t>: </a:t>
            </a:r>
            <a:r>
              <a:rPr lang="en-US" dirty="0">
                <a:hlinkClick r:id="rId5"/>
              </a:rPr>
              <a:t>http://arxiv.org/abs/1506.02075</a:t>
            </a:r>
            <a:endParaRPr lang="en-US" dirty="0"/>
          </a:p>
          <a:p>
            <a:pPr lvl="1"/>
            <a:r>
              <a:rPr lang="en-US" dirty="0"/>
              <a:t>Reading Children’s Books: </a:t>
            </a:r>
            <a:r>
              <a:rPr lang="en-US" dirty="0">
                <a:hlinkClick r:id="rId6"/>
              </a:rPr>
              <a:t>http://</a:t>
            </a:r>
            <a:r>
              <a:rPr lang="en-US" dirty="0" err="1">
                <a:hlinkClick r:id="rId6"/>
              </a:rPr>
              <a:t>arxiv.org</a:t>
            </a:r>
            <a:r>
              <a:rPr lang="en-US" dirty="0">
                <a:hlinkClick r:id="rId6"/>
              </a:rPr>
              <a:t>/abs/1511.02301</a:t>
            </a:r>
            <a:endParaRPr lang="en-US" dirty="0"/>
          </a:p>
          <a:p>
            <a:pPr lvl="1"/>
            <a:r>
              <a:rPr lang="en-US" dirty="0"/>
              <a:t>Evaluating End-To-End Dialog:  </a:t>
            </a:r>
            <a:r>
              <a:rPr lang="en-US" dirty="0">
                <a:hlinkClick r:id="rId7"/>
              </a:rPr>
              <a:t>http://arxiv.org/abs/1511.06931</a:t>
            </a:r>
            <a:endParaRPr lang="en-US" dirty="0"/>
          </a:p>
          <a:p>
            <a:pPr lvl="1"/>
            <a:r>
              <a:rPr lang="en-US" dirty="0"/>
              <a:t>Dialog-based Language Learning: </a:t>
            </a:r>
            <a:r>
              <a:rPr lang="en-US" dirty="0">
                <a:hlinkClick r:id="rId8"/>
              </a:rPr>
              <a:t>http://</a:t>
            </a:r>
            <a:r>
              <a:rPr lang="en-US" dirty="0" err="1">
                <a:hlinkClick r:id="rId8"/>
              </a:rPr>
              <a:t>arxiv.org</a:t>
            </a:r>
            <a:r>
              <a:rPr lang="en-US" dirty="0">
                <a:hlinkClick r:id="rId8"/>
              </a:rPr>
              <a:t>/abs/1604.06045</a:t>
            </a:r>
            <a:endParaRPr lang="en-US" dirty="0"/>
          </a:p>
          <a:p>
            <a:r>
              <a:rPr lang="en-US" dirty="0"/>
              <a:t>Data:</a:t>
            </a:r>
          </a:p>
          <a:p>
            <a:pPr lvl="1"/>
            <a:r>
              <a:rPr lang="en-US" dirty="0" err="1"/>
              <a:t>bAbI</a:t>
            </a:r>
            <a:r>
              <a:rPr lang="en-US" dirty="0"/>
              <a:t> tasks: </a:t>
            </a:r>
            <a:r>
              <a:rPr lang="en-US" dirty="0">
                <a:hlinkClick r:id="rId9" action="ppaction://hlinkfile"/>
              </a:rPr>
              <a:t>fb.ai/babi</a:t>
            </a:r>
            <a:endParaRPr lang="en-US" dirty="0"/>
          </a:p>
          <a:p>
            <a:pPr lvl="1"/>
            <a:r>
              <a:rPr lang="en-US" dirty="0" err="1"/>
              <a:t>SimpleQuestions</a:t>
            </a:r>
            <a:r>
              <a:rPr lang="en-US" dirty="0"/>
              <a:t> dataset (100k questions): </a:t>
            </a:r>
            <a:r>
              <a:rPr lang="en-US" dirty="0">
                <a:hlinkClick r:id="rId9" action="ppaction://hlinkfile"/>
              </a:rPr>
              <a:t>fb.ai/babi</a:t>
            </a:r>
            <a:endParaRPr lang="en-US" dirty="0"/>
          </a:p>
          <a:p>
            <a:pPr lvl="1"/>
            <a:r>
              <a:rPr lang="en-US" dirty="0"/>
              <a:t>Children’s Book Test dataset: </a:t>
            </a:r>
            <a:r>
              <a:rPr lang="en-US" dirty="0">
                <a:hlinkClick r:id="rId9" action="ppaction://hlinkfile"/>
              </a:rPr>
              <a:t>fb.ai/babi</a:t>
            </a:r>
            <a:endParaRPr lang="en-US" dirty="0"/>
          </a:p>
          <a:p>
            <a:pPr lvl="1"/>
            <a:r>
              <a:rPr lang="en-US" dirty="0"/>
              <a:t>Movie Dialog </a:t>
            </a:r>
            <a:r>
              <a:rPr lang="en-US" dirty="0" err="1"/>
              <a:t>Dataest</a:t>
            </a:r>
            <a:r>
              <a:rPr lang="en-US" dirty="0"/>
              <a:t>: </a:t>
            </a:r>
            <a:r>
              <a:rPr lang="en-US" dirty="0">
                <a:hlinkClick r:id="rId9" action="ppaction://hlinkfile"/>
              </a:rPr>
              <a:t>fb.ai/babi</a:t>
            </a:r>
            <a:endParaRPr lang="en-US" dirty="0"/>
          </a:p>
          <a:p>
            <a:r>
              <a:rPr lang="en-US" dirty="0"/>
              <a:t>Code:</a:t>
            </a:r>
          </a:p>
          <a:p>
            <a:pPr lvl="1"/>
            <a:r>
              <a:rPr lang="en-US" dirty="0"/>
              <a:t>Memory Networks: </a:t>
            </a:r>
            <a:r>
              <a:rPr lang="en-US" dirty="0">
                <a:hlinkClick r:id="rId10"/>
              </a:rPr>
              <a:t>https://github.com/facebook/MemNN</a:t>
            </a:r>
            <a:endParaRPr lang="en-US" dirty="0"/>
          </a:p>
          <a:p>
            <a:pPr lvl="1"/>
            <a:r>
              <a:rPr lang="en-US" dirty="0"/>
              <a:t>Simulation tasks generator: </a:t>
            </a:r>
            <a:r>
              <a:rPr lang="en-US" dirty="0">
                <a:hlinkClick r:id="rId11"/>
              </a:rPr>
              <a:t>https://github.com/facebook/bAbI-tasks</a:t>
            </a:r>
            <a:endParaRPr lang="en-US" dirty="0"/>
          </a:p>
          <a:p>
            <a:endParaRPr lang="en-US" dirty="0"/>
          </a:p>
          <a:p>
            <a:endParaRPr lang="en-US" dirty="0"/>
          </a:p>
        </p:txBody>
      </p:sp>
    </p:spTree>
    <p:extLst>
      <p:ext uri="{BB962C8B-B14F-4D97-AF65-F5344CB8AC3E}">
        <p14:creationId xmlns:p14="http://schemas.microsoft.com/office/powerpoint/2010/main" val="2928497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am-i2.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04010" y="-286401"/>
            <a:ext cx="1382184" cy="1842912"/>
          </a:xfrm>
          <a:prstGeom prst="rect">
            <a:avLst/>
          </a:prstGeom>
          <a:effectLst/>
        </p:spPr>
      </p:pic>
      <p:pic>
        <p:nvPicPr>
          <p:cNvPr id="4" name="Picture 3" descr="ram-i1.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60399" y="-386015"/>
            <a:ext cx="1456895" cy="1942526"/>
          </a:xfrm>
          <a:prstGeom prst="rect">
            <a:avLst/>
          </a:prstGeom>
          <a:effectLst/>
        </p:spPr>
      </p:pic>
      <p:sp>
        <p:nvSpPr>
          <p:cNvPr id="2" name="Title 1"/>
          <p:cNvSpPr>
            <a:spLocks noGrp="1"/>
          </p:cNvSpPr>
          <p:nvPr>
            <p:ph type="title"/>
          </p:nvPr>
        </p:nvSpPr>
        <p:spPr>
          <a:xfrm>
            <a:off x="549275" y="107576"/>
            <a:ext cx="8042276" cy="826332"/>
          </a:xfrm>
        </p:spPr>
        <p:txBody>
          <a:bodyPr/>
          <a:lstStyle/>
          <a:p>
            <a:r>
              <a:rPr lang="en-US" b="1" dirty="0">
                <a:solidFill>
                  <a:schemeClr val="tx1"/>
                </a:solidFill>
                <a:effectLst>
                  <a:glow rad="101600">
                    <a:schemeClr val="accent3">
                      <a:alpha val="75000"/>
                    </a:schemeClr>
                  </a:glow>
                  <a:outerShdw blurRad="50800" dist="38100" dir="2700000" algn="tl" rotWithShape="0">
                    <a:srgbClr val="000000">
                      <a:alpha val="43000"/>
                    </a:srgbClr>
                  </a:outerShdw>
                  <a:reflection stA="50000" endPos="75000" dist="12700" dir="5400000" sy="-100000" algn="bl" rotWithShape="0"/>
                </a:effectLst>
              </a:rPr>
              <a:t>RAM Issues</a:t>
            </a:r>
          </a:p>
        </p:txBody>
      </p:sp>
      <p:sp>
        <p:nvSpPr>
          <p:cNvPr id="3" name="Content Placeholder 2"/>
          <p:cNvSpPr>
            <a:spLocks noGrp="1"/>
          </p:cNvSpPr>
          <p:nvPr>
            <p:ph idx="1"/>
          </p:nvPr>
        </p:nvSpPr>
        <p:spPr>
          <a:xfrm>
            <a:off x="74711" y="1282564"/>
            <a:ext cx="9052171" cy="5924092"/>
          </a:xfrm>
        </p:spPr>
        <p:txBody>
          <a:bodyPr>
            <a:normAutofit fontScale="92500" lnSpcReduction="10000"/>
          </a:bodyPr>
          <a:lstStyle/>
          <a:p>
            <a:r>
              <a:rPr lang="en-US" b="1" dirty="0">
                <a:solidFill>
                  <a:srgbClr val="3366FF"/>
                </a:solidFill>
              </a:rPr>
              <a:t>How to decide what to write and what not to write in the memory?</a:t>
            </a:r>
          </a:p>
          <a:p>
            <a:r>
              <a:rPr lang="en-US" b="1" dirty="0">
                <a:solidFill>
                  <a:srgbClr val="3366FF"/>
                </a:solidFill>
              </a:rPr>
              <a:t>How to represent knowledge to be stored in memories?</a:t>
            </a:r>
          </a:p>
          <a:p>
            <a:r>
              <a:rPr lang="en-US" b="1" dirty="0">
                <a:solidFill>
                  <a:srgbClr val="3366FF"/>
                </a:solidFill>
              </a:rPr>
              <a:t>Types of memory (arrays, stacks, or stored within weights of model), when they should be used, and how can they be learnt?</a:t>
            </a:r>
          </a:p>
          <a:p>
            <a:r>
              <a:rPr lang="en-US" b="1" dirty="0">
                <a:solidFill>
                  <a:srgbClr val="3366FF"/>
                </a:solidFill>
              </a:rPr>
              <a:t>How to do fast retrieval of relevant knowledge from memories when the scale is huge?</a:t>
            </a:r>
          </a:p>
          <a:p>
            <a:r>
              <a:rPr lang="en-US" b="1" dirty="0">
                <a:solidFill>
                  <a:srgbClr val="3366FF"/>
                </a:solidFill>
              </a:rPr>
              <a:t>How to build hierarchical memories, e.g. </a:t>
            </a:r>
            <a:r>
              <a:rPr lang="en-US" b="1" dirty="0" err="1">
                <a:solidFill>
                  <a:srgbClr val="3366FF"/>
                </a:solidFill>
              </a:rPr>
              <a:t>multiscale</a:t>
            </a:r>
            <a:r>
              <a:rPr lang="en-US" b="1" dirty="0">
                <a:solidFill>
                  <a:srgbClr val="3366FF"/>
                </a:solidFill>
              </a:rPr>
              <a:t> attention?</a:t>
            </a:r>
          </a:p>
          <a:p>
            <a:r>
              <a:rPr lang="en-US" b="1" dirty="0">
                <a:solidFill>
                  <a:srgbClr val="3366FF"/>
                </a:solidFill>
              </a:rPr>
              <a:t>How to build hierarchical reasoning, e.g. composition of functions?</a:t>
            </a:r>
          </a:p>
          <a:p>
            <a:r>
              <a:rPr lang="en-US" b="1" dirty="0">
                <a:solidFill>
                  <a:srgbClr val="3366FF"/>
                </a:solidFill>
              </a:rPr>
              <a:t>How to incorporate forgetting/compression of information?</a:t>
            </a:r>
          </a:p>
          <a:p>
            <a:r>
              <a:rPr lang="en-US" b="1" dirty="0">
                <a:solidFill>
                  <a:srgbClr val="3366FF"/>
                </a:solidFill>
              </a:rPr>
              <a:t>How to evaluate reasoning models? Are artificial tasks a good way? Where do they break down and real tasks are needed?</a:t>
            </a:r>
          </a:p>
          <a:p>
            <a:r>
              <a:rPr lang="en-US" b="1" dirty="0">
                <a:solidFill>
                  <a:srgbClr val="3366FF"/>
                </a:solidFill>
              </a:rPr>
              <a:t>Can we draw inspiration from how animal or human memories work?</a:t>
            </a:r>
          </a:p>
          <a:p>
            <a:endParaRPr lang="en-US" dirty="0"/>
          </a:p>
          <a:p>
            <a:endParaRPr lang="en-US" dirty="0"/>
          </a:p>
          <a:p>
            <a:endParaRPr lang="en-US" dirty="0"/>
          </a:p>
        </p:txBody>
      </p:sp>
    </p:spTree>
    <p:extLst>
      <p:ext uri="{BB962C8B-B14F-4D97-AF65-F5344CB8AC3E}">
        <p14:creationId xmlns:p14="http://schemas.microsoft.com/office/powerpoint/2010/main" val="11329707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4911650" cy="1336956"/>
          </a:xfrm>
        </p:spPr>
        <p:txBody>
          <a:bodyPr/>
          <a:lstStyle/>
          <a:p>
            <a:r>
              <a:rPr lang="en-US" dirty="0"/>
              <a:t>          Thanks!              </a:t>
            </a:r>
          </a:p>
        </p:txBody>
      </p:sp>
      <p:pic>
        <p:nvPicPr>
          <p:cNvPr id="4" name="Content Placeholder 3" descr="igor.png"/>
          <p:cNvPicPr>
            <a:picLocks noGrp="1" noChangeAspect="1"/>
          </p:cNvPicPr>
          <p:nvPr>
            <p:ph idx="1"/>
          </p:nvPr>
        </p:nvPicPr>
        <p:blipFill>
          <a:blip r:embed="rId2" cstate="email">
            <a:extLst>
              <a:ext uri="{28A0092B-C50C-407E-A947-70E740481C1C}">
                <a14:useLocalDpi xmlns:a14="http://schemas.microsoft.com/office/drawing/2010/main" val="0"/>
              </a:ext>
            </a:extLst>
          </a:blip>
          <a:srcRect l="-23134" r="-23134"/>
          <a:stretch>
            <a:fillRect/>
          </a:stretch>
        </p:blipFill>
        <p:spPr>
          <a:xfrm>
            <a:off x="890577" y="1992511"/>
            <a:ext cx="3660775" cy="2586037"/>
          </a:xfrm>
        </p:spPr>
      </p:pic>
      <p:pic>
        <p:nvPicPr>
          <p:cNvPr id="7" name="Picture 6" descr="homer.tif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31770" y="2102048"/>
            <a:ext cx="3302000" cy="2476500"/>
          </a:xfrm>
          <a:prstGeom prst="rect">
            <a:avLst/>
          </a:prstGeom>
        </p:spPr>
      </p:pic>
    </p:spTree>
    <p:extLst>
      <p:ext uri="{BB962C8B-B14F-4D97-AF65-F5344CB8AC3E}">
        <p14:creationId xmlns:p14="http://schemas.microsoft.com/office/powerpoint/2010/main" val="2768117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fp-small.pd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50951" y="772551"/>
            <a:ext cx="7005778" cy="5413556"/>
          </a:xfrm>
          <a:prstGeom prst="rect">
            <a:avLst/>
          </a:prstGeom>
        </p:spPr>
      </p:pic>
      <p:sp>
        <p:nvSpPr>
          <p:cNvPr id="2" name="Title 1"/>
          <p:cNvSpPr>
            <a:spLocks noGrp="1"/>
          </p:cNvSpPr>
          <p:nvPr>
            <p:ph type="title"/>
          </p:nvPr>
        </p:nvSpPr>
        <p:spPr>
          <a:xfrm>
            <a:off x="549275" y="-153918"/>
            <a:ext cx="8042276" cy="1336956"/>
          </a:xfrm>
        </p:spPr>
        <p:txBody>
          <a:bodyPr/>
          <a:lstStyle/>
          <a:p>
            <a:r>
              <a:rPr lang="en-US" dirty="0"/>
              <a:t>Memory Network Models</a:t>
            </a:r>
            <a:br>
              <a:rPr lang="en-US" dirty="0"/>
            </a:br>
            <a:r>
              <a:rPr lang="en-US" sz="3200" i="1" dirty="0">
                <a:solidFill>
                  <a:srgbClr val="0000FF"/>
                </a:solidFill>
              </a:rPr>
              <a:t>implemented models..</a:t>
            </a:r>
          </a:p>
        </p:txBody>
      </p:sp>
      <p:sp>
        <p:nvSpPr>
          <p:cNvPr id="46" name="TextBox 45"/>
          <p:cNvSpPr txBox="1"/>
          <p:nvPr/>
        </p:nvSpPr>
        <p:spPr>
          <a:xfrm>
            <a:off x="6453681" y="4935536"/>
            <a:ext cx="1403048" cy="430887"/>
          </a:xfrm>
          <a:prstGeom prst="rect">
            <a:avLst/>
          </a:prstGeom>
          <a:noFill/>
        </p:spPr>
        <p:txBody>
          <a:bodyPr wrap="square" rtlCol="0">
            <a:spAutoFit/>
          </a:bodyPr>
          <a:lstStyle/>
          <a:p>
            <a:r>
              <a:rPr lang="en-US" sz="1100" dirty="0">
                <a:solidFill>
                  <a:srgbClr val="0000FF"/>
                </a:solidFill>
              </a:rPr>
              <a:t>[Figure by </a:t>
            </a:r>
            <a:r>
              <a:rPr lang="en-US" sz="1100" dirty="0" err="1">
                <a:solidFill>
                  <a:srgbClr val="0000FF"/>
                </a:solidFill>
              </a:rPr>
              <a:t>Saina</a:t>
            </a:r>
            <a:r>
              <a:rPr lang="en-US" sz="1100" dirty="0">
                <a:solidFill>
                  <a:srgbClr val="0000FF"/>
                </a:solidFill>
              </a:rPr>
              <a:t>    </a:t>
            </a:r>
            <a:r>
              <a:rPr lang="en-US" sz="1100" dirty="0" err="1">
                <a:solidFill>
                  <a:srgbClr val="0000FF"/>
                </a:solidFill>
              </a:rPr>
              <a:t>Sukhbaatar</a:t>
            </a:r>
            <a:r>
              <a:rPr lang="en-US" sz="1100" dirty="0">
                <a:solidFill>
                  <a:srgbClr val="0000FF"/>
                </a:solidFill>
              </a:rPr>
              <a:t>] </a:t>
            </a:r>
          </a:p>
        </p:txBody>
      </p:sp>
    </p:spTree>
    <p:extLst>
      <p:ext uri="{BB962C8B-B14F-4D97-AF65-F5344CB8AC3E}">
        <p14:creationId xmlns:p14="http://schemas.microsoft.com/office/powerpoint/2010/main" val="1452043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35417</TotalTime>
  <Words>7056</Words>
  <Application>Microsoft Office PowerPoint</Application>
  <PresentationFormat>全屏显示(4:3)</PresentationFormat>
  <Paragraphs>821</Paragraphs>
  <Slides>89</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89</vt:i4>
      </vt:variant>
    </vt:vector>
  </HeadingPairs>
  <TitlesOfParts>
    <vt:vector size="102" baseType="lpstr">
      <vt:lpstr>Avenir Book</vt:lpstr>
      <vt:lpstr>News Gothic MT</vt:lpstr>
      <vt:lpstr>Vista Sans OT Medium</vt:lpstr>
      <vt:lpstr>Vista Sans OT Reg</vt:lpstr>
      <vt:lpstr>ヒラギノ角ゴ ProN W3</vt:lpstr>
      <vt:lpstr>ヒラギノ角ゴ ProN W6</vt:lpstr>
      <vt:lpstr>宋体</vt:lpstr>
      <vt:lpstr>Arial</vt:lpstr>
      <vt:lpstr>Calibri</vt:lpstr>
      <vt:lpstr>Garamond</vt:lpstr>
      <vt:lpstr>Wingdings</vt:lpstr>
      <vt:lpstr>Wingdings 2</vt:lpstr>
      <vt:lpstr>Breeze</vt:lpstr>
      <vt:lpstr>  Memory Networks for Language Understanding</vt:lpstr>
      <vt:lpstr>Intelligent Conversational Agents</vt:lpstr>
      <vt:lpstr>End-to-End Dialog Agents</vt:lpstr>
      <vt:lpstr>Memory Networks</vt:lpstr>
      <vt:lpstr>Memory Networks</vt:lpstr>
      <vt:lpstr>Evaluating End-To-End Learners </vt:lpstr>
      <vt:lpstr>What is a Memory Network?            Original paper description of class of models</vt:lpstr>
      <vt:lpstr>Some Memory Network- related Publications</vt:lpstr>
      <vt:lpstr>Memory Network Models implemented models..</vt:lpstr>
      <vt:lpstr>Variants of the class…</vt:lpstr>
      <vt:lpstr>Task (1) Factoid QA with Single Supporting Fact (“where is actor”)</vt:lpstr>
      <vt:lpstr>(2) Factoid QA with Two Supporting Facts (“where is actor+object”)</vt:lpstr>
      <vt:lpstr>(2) Factoid QA with Two Supporting Facts (“where is actor+object”)</vt:lpstr>
      <vt:lpstr>Memory Network Models implemented models</vt:lpstr>
      <vt:lpstr>The First MemNN Implemention</vt:lpstr>
      <vt:lpstr>Matching function</vt:lpstr>
      <vt:lpstr>Matching function: 2nd hop </vt:lpstr>
      <vt:lpstr>Objective function</vt:lpstr>
      <vt:lpstr>Comparing triples</vt:lpstr>
      <vt:lpstr>Comparing triples: Objective and Inference</vt:lpstr>
      <vt:lpstr>bAbI Experiment 1</vt:lpstr>
      <vt:lpstr>bAbI Experiment 1</vt:lpstr>
      <vt:lpstr>Unsegmented setup; R module is an RNN</vt:lpstr>
      <vt:lpstr>Larger QA: Reverb Dataset in (Fader et al., 13)</vt:lpstr>
      <vt:lpstr> Results: QA on Reverb data     from (Fader et al.)</vt:lpstr>
      <vt:lpstr> Fast QA on Reverb data</vt:lpstr>
      <vt:lpstr>A MemNN multitasked on bAbI data and Reverb QA data</vt:lpstr>
      <vt:lpstr>Related Memory Models (published before or ~same time as original paper)</vt:lpstr>
      <vt:lpstr>Learning of Basic Algorithms using Reasoning, Attention, Memory (RAM)      (e.g. addition, multiplication, sorting)</vt:lpstr>
      <vt:lpstr>Classic NLP tasks for RAM</vt:lpstr>
      <vt:lpstr>Reasoning with synthetic language</vt:lpstr>
      <vt:lpstr>New NLP Datasets for RAM   </vt:lpstr>
      <vt:lpstr>What was next for MemNNs?</vt:lpstr>
      <vt:lpstr>bAbI tasks: what reasoning tasks would we like models to work on?</vt:lpstr>
      <vt:lpstr>PowerPoint 演示文稿</vt:lpstr>
      <vt:lpstr>PowerPoint 演示文稿</vt:lpstr>
      <vt:lpstr>Task (1) Factoid QA with Single Supporting Fact (“where is actor”)</vt:lpstr>
      <vt:lpstr>(2) Factoid QA with Two Supporting Facts (“where is actor+object”)</vt:lpstr>
      <vt:lpstr>(3) Factoid QA with Three Supporting Facts</vt:lpstr>
      <vt:lpstr>(4) Two Argument Relations: Subject vs. Object</vt:lpstr>
      <vt:lpstr>(6) Yes/No Questions</vt:lpstr>
      <vt:lpstr>(8) Lists/Sets</vt:lpstr>
      <vt:lpstr>(11) Basic Coreference (nearest referent)</vt:lpstr>
      <vt:lpstr>(14) Time manipulation</vt:lpstr>
      <vt:lpstr>(15) Basic Deduction</vt:lpstr>
      <vt:lpstr>(17) Positional Reasoning</vt:lpstr>
      <vt:lpstr>(18) Reasoning about size</vt:lpstr>
      <vt:lpstr>(19) Path Finding</vt:lpstr>
      <vt:lpstr>What models could we try?</vt:lpstr>
      <vt:lpstr>End-to-end Memory Network (MemN2N)</vt:lpstr>
      <vt:lpstr>MemN2N architecture</vt:lpstr>
      <vt:lpstr>Memory Module</vt:lpstr>
      <vt:lpstr>Question &amp; Answering</vt:lpstr>
      <vt:lpstr>Memory Vectors</vt:lpstr>
      <vt:lpstr>Positional Encoding of Words</vt:lpstr>
      <vt:lpstr>PowerPoint 演示文稿</vt:lpstr>
      <vt:lpstr>Attention during memory lookups</vt:lpstr>
      <vt:lpstr>So we still fail on some tasks….</vt:lpstr>
      <vt:lpstr>How about on real data?</vt:lpstr>
      <vt:lpstr>Language Modeling</vt:lpstr>
      <vt:lpstr>Language Modeling</vt:lpstr>
      <vt:lpstr>PowerPoint 演示文稿</vt:lpstr>
      <vt:lpstr>PowerPoint 演示文稿</vt:lpstr>
      <vt:lpstr>PowerPoint 演示文稿</vt:lpstr>
      <vt:lpstr>Self-Supervision Memory Network</vt:lpstr>
      <vt:lpstr>PowerPoint 演示文稿</vt:lpstr>
      <vt:lpstr>PowerPoint 演示文稿</vt:lpstr>
      <vt:lpstr>PowerPoint 演示文稿</vt:lpstr>
      <vt:lpstr>Latest Fresh Results</vt:lpstr>
      <vt:lpstr>PowerPoint 演示文稿</vt:lpstr>
      <vt:lpstr>WebQuestions &amp; SimpleQuestions</vt:lpstr>
      <vt:lpstr>Recent Work: New Models for QA on documents Miller et al. Key-Value Memory Networks for Directly Reading Documents. arXiv:1606.03126. </vt:lpstr>
      <vt:lpstr>Recent Work: New Models for QA on documents Miller et al. Key-Value Memory Networks for Directly Reading Documents. arXiv:1606.03126. </vt:lpstr>
      <vt:lpstr>How about on large scale dialog data? With multiple exchanges?</vt:lpstr>
      <vt:lpstr>Recent Work: Combines QA with Dialog Tasks      Dodge et al. “Evaluating Prerequisite Qualities for Learning End-to-End Dialog Systems.” ICLR ‘16</vt:lpstr>
      <vt:lpstr>(Dialog 1) QA: facts about movies</vt:lpstr>
      <vt:lpstr>(Dialog 2) Recs: movie recommendations</vt:lpstr>
      <vt:lpstr>(Dialog 3) QA+Recs: combination dialog</vt:lpstr>
      <vt:lpstr>(Dialog 4) Reddit: real dialog</vt:lpstr>
      <vt:lpstr>Memory Network: example</vt:lpstr>
      <vt:lpstr>Results</vt:lpstr>
      <vt:lpstr>Ubuntu Data</vt:lpstr>
      <vt:lpstr>Next Steps</vt:lpstr>
      <vt:lpstr>Learning From Human Responses</vt:lpstr>
      <vt:lpstr>Human Responses Give Lots of Info</vt:lpstr>
      <vt:lpstr>Forward Prediction</vt:lpstr>
      <vt:lpstr>FAIR: paper / data / code</vt:lpstr>
      <vt:lpstr>RAM Issues</vt:lpstr>
      <vt:lpstr>          Thanks!              </vt:lpstr>
    </vt:vector>
  </TitlesOfParts>
  <Company>Facebook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bAbI  simulated world  &amp; MemNN model</dc:title>
  <dc:creator>Jason Weston</dc:creator>
  <cp:lastModifiedBy>T119601</cp:lastModifiedBy>
  <cp:revision>214</cp:revision>
  <dcterms:created xsi:type="dcterms:W3CDTF">2014-09-18T22:14:50Z</dcterms:created>
  <dcterms:modified xsi:type="dcterms:W3CDTF">2018-08-27T06:07:56Z</dcterms:modified>
</cp:coreProperties>
</file>